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6858000" cx="9144000"/>
  <p:notesSz cx="6858000" cy="9144000"/>
  <p:embeddedFontLst>
    <p:embeddedFont>
      <p:font typeface="Ubuntu"/>
      <p:regular r:id="rId66"/>
      <p:bold r:id="rId67"/>
      <p:italic r:id="rId68"/>
      <p:boldItalic r:id="rId69"/>
    </p:embeddedFont>
    <p:embeddedFont>
      <p:font typeface="Helvetica Neue"/>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169334-6055-4989-8BE0-AA55E404D151}">
  <a:tblStyle styleId="{92169334-6055-4989-8BE0-AA55E404D1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Italic.fntdata"/><Relationship Id="rId72" Type="http://schemas.openxmlformats.org/officeDocument/2006/relationships/font" Target="fonts/HelveticaNeue-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HelveticaNeue-bold.fntdata"/><Relationship Id="rId70" Type="http://schemas.openxmlformats.org/officeDocument/2006/relationships/font" Target="fonts/HelveticaNeue-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Ubuntu-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Ubuntu-italic.fntdata"/><Relationship Id="rId23" Type="http://schemas.openxmlformats.org/officeDocument/2006/relationships/slide" Target="slides/slide17.xml"/><Relationship Id="rId67" Type="http://schemas.openxmlformats.org/officeDocument/2006/relationships/font" Target="fonts/Ubuntu-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Ubuntu-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ikipedia:Five_pillar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ikipedia:Neutral_point_of_view" TargetMode="External"/><Relationship Id="rId3" Type="http://schemas.openxmlformats.org/officeDocument/2006/relationships/hyperlink" Target="https://en.wikipedia.org/wiki/Wikipedia:Reliable_source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ikipedia:No_original_research"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ikipedia:Civility"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Jess_Wad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Main_Page"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ikipedia:Notability_(academics)"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0510adc26_0_19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0510adc2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of 2019.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0510adc26_0_1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0510adc26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this is what the text looks like if you edit a page. It’s not exactly user friendly!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0510adc26_0_2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0510adc26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0510adc26_0_2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0510adc26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of 2019. Let’s look at two Wikipedia pages. One for First Lady Eleanor Roosevelt and Professional Wrestler John Cena.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0510adc26_0_2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0510adc2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 Cena’s article is about twice the </a:t>
            </a:r>
            <a:r>
              <a:rPr lang="en"/>
              <a:t>length</a:t>
            </a:r>
            <a:r>
              <a:rPr lang="en"/>
              <a:t> of Eleanor Roosevelt, </a:t>
            </a:r>
            <a:r>
              <a:rPr lang="en"/>
              <a:t>despite </a:t>
            </a:r>
            <a:r>
              <a:rPr lang="en">
                <a:solidFill>
                  <a:schemeClr val="dk1"/>
                </a:solidFill>
              </a:rPr>
              <a:t>Roosevelt being a more important historical figure.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0510adc26_0_1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0510adc2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0510adc26_0_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0510adc2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largest sticking points has been the </a:t>
            </a:r>
            <a:r>
              <a:rPr lang="en"/>
              <a:t>subject</a:t>
            </a:r>
            <a:r>
              <a:rPr lang="en"/>
              <a:t> of Notablitliy.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acc1e9e4117e58b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acc1e9e4117e58b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chemeClr val="dk1"/>
                </a:solidFill>
              </a:rPr>
              <a:t>Page </a:t>
            </a:r>
            <a:r>
              <a:rPr lang="en" sz="1450">
                <a:solidFill>
                  <a:schemeClr val="dk1"/>
                </a:solidFill>
              </a:rPr>
              <a:t>created</a:t>
            </a:r>
            <a:r>
              <a:rPr lang="en" sz="1450">
                <a:solidFill>
                  <a:schemeClr val="dk1"/>
                </a:solidFill>
              </a:rPr>
              <a:t> in September 2019 by Jess Wade, </a:t>
            </a:r>
            <a:r>
              <a:rPr lang="en" sz="1450">
                <a:solidFill>
                  <a:schemeClr val="dk1"/>
                </a:solidFill>
              </a:rPr>
              <a:t>deemed</a:t>
            </a:r>
            <a:r>
              <a:rPr lang="en" sz="1450">
                <a:solidFill>
                  <a:schemeClr val="dk1"/>
                </a:solidFill>
              </a:rPr>
              <a:t> “not Notable” and </a:t>
            </a:r>
            <a:r>
              <a:rPr lang="en" sz="1450">
                <a:solidFill>
                  <a:schemeClr val="dk1"/>
                </a:solidFill>
              </a:rPr>
              <a:t>deleted</a:t>
            </a:r>
            <a:r>
              <a:rPr lang="en" sz="1450">
                <a:solidFill>
                  <a:schemeClr val="dk1"/>
                </a:solidFill>
              </a:rPr>
              <a:t> by </a:t>
            </a:r>
            <a:r>
              <a:rPr lang="en" sz="1450">
                <a:solidFill>
                  <a:schemeClr val="dk1"/>
                </a:solidFill>
              </a:rPr>
              <a:t>Wikipedia</a:t>
            </a:r>
            <a:r>
              <a:rPr lang="en" sz="1450">
                <a:solidFill>
                  <a:schemeClr val="dk1"/>
                </a:solidFill>
              </a:rPr>
              <a:t> editors.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0510adc26_0_16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0510adc2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444444"/>
                </a:solidFill>
                <a:highlight>
                  <a:srgbClr val="FFFFFF"/>
                </a:highlight>
                <a:latin typeface="Georgia"/>
                <a:ea typeface="Georgia"/>
                <a:cs typeface="Georgia"/>
                <a:sym typeface="Georgia"/>
              </a:rPr>
              <a:t>600 articles she has written so far about female, black, minority ethnic or LGBTQ+ scientists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0510adc26_0_2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0510adc2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6f5410071f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f5410071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from McGill University, in Montreal, Canada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0510adc26_0_2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0510adc2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0510adc26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0510adc2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0510adc26_0_1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0510adc2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According to </a:t>
            </a:r>
            <a:r>
              <a:rPr lang="en"/>
              <a:t>Sue Gardner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70510adc26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0510adc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https://en.wikipedia.org/wiki/Wikipedia:Five_pillars</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6f5410071f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f5410071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https://en.wikipedia.org/wiki/Wikipedia:Neutral_point_of_view</a:t>
            </a:r>
            <a:endParaRPr/>
          </a:p>
          <a:p>
            <a:pPr indent="0" lvl="0" marL="0" rtl="0" algn="l">
              <a:spcBef>
                <a:spcPts val="0"/>
              </a:spcBef>
              <a:spcAft>
                <a:spcPts val="0"/>
              </a:spcAft>
              <a:buNone/>
            </a:pPr>
            <a:r>
              <a:rPr lang="en" u="sng">
                <a:solidFill>
                  <a:schemeClr val="hlink"/>
                </a:solidFill>
                <a:hlinkClick r:id="rId3"/>
              </a:rPr>
              <a:t>https://en.wikipedia.org/wiki/Wikipedia:Reliable_sources</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6f5410071f_0_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f5410071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https://en.wikipedia.org/wiki/Wikipedia:No_original_research</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6f5410071f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f541007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Should conflicts arise, discuss them calmly on the appropriate talk pages, follow dispute resolution procedures, and consider that there are 5,956,028 other articles on the English Wikipedia to improve and discuss.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https://en.wikipedia.org/wiki/Wikipedia:Civility</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0510adc26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0510adc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70510adc26_0_1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0510adc2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begin, click on the “edit this page” tab at the top of any article.</a:t>
            </a:r>
            <a:endParaRPr/>
          </a:p>
          <a:p>
            <a:pPr indent="0" lvl="0" marL="0" rtl="0" algn="l">
              <a:spcBef>
                <a:spcPts val="0"/>
              </a:spcBef>
              <a:spcAft>
                <a:spcPts val="0"/>
              </a:spcAft>
              <a:buNone/>
            </a:pPr>
            <a:r>
              <a:rPr lang="en"/>
              <a:t>This example uses:</a:t>
            </a:r>
            <a:endParaRPr/>
          </a:p>
          <a:p>
            <a:pPr indent="0" lvl="0" marL="0" rtl="0" algn="l">
              <a:spcBef>
                <a:spcPts val="0"/>
              </a:spcBef>
              <a:spcAft>
                <a:spcPts val="0"/>
              </a:spcAft>
              <a:buNone/>
            </a:pPr>
            <a:r>
              <a:rPr lang="en" u="sng">
                <a:solidFill>
                  <a:schemeClr val="hlink"/>
                </a:solidFill>
                <a:hlinkClick r:id="rId2"/>
              </a:rPr>
              <a:t>https://en.wikipedia.org/wiki/Jess_Wade</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70510adc26_0_10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0510adc2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see a bunch of code in “WikiText”, which includes the </a:t>
            </a:r>
            <a:r>
              <a:rPr lang="en"/>
              <a:t>article</a:t>
            </a:r>
            <a:r>
              <a:rPr lang="en"/>
              <a:t> text, and code for things </a:t>
            </a:r>
            <a:r>
              <a:rPr lang="en"/>
              <a:t>like</a:t>
            </a:r>
            <a:r>
              <a:rPr lang="en"/>
              <a:t> </a:t>
            </a:r>
            <a:r>
              <a:rPr lang="en"/>
              <a:t>headers</a:t>
            </a:r>
            <a:r>
              <a:rPr lang="en"/>
              <a:t>, links, references, and images.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f5410071f_0_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f5410071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a fairly </a:t>
            </a:r>
            <a:r>
              <a:rPr lang="en"/>
              <a:t>experienced</a:t>
            </a:r>
            <a:r>
              <a:rPr lang="en"/>
              <a:t> Wikipedia editor, and I’ve been slowly working my way through the list of Canadian astronomers, adding and improving articles.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0510adc26_0_1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0510adc2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section for this page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70510adc26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0510adc2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and here is a what all of those symbols mean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70510adc26_0_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0510adc2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70510adc26_0_1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0510adc2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Checking the minor edit box signifies that the current and previous versions differ only superficially (typographical corrections, etc.), in a way that no editor would be expected to regard as disputable.</a:t>
            </a:r>
            <a:endParaRPr/>
          </a:p>
          <a:p>
            <a:pPr indent="0" lvl="0" marL="0" rtl="0" algn="l">
              <a:spcBef>
                <a:spcPts val="0"/>
              </a:spcBef>
              <a:spcAft>
                <a:spcPts val="0"/>
              </a:spcAft>
              <a:buNone/>
            </a:pPr>
            <a:r>
              <a:rPr lang="en"/>
              <a:t>Any edit that changes the meaning of an article is not a minor edit, even if the edit concerns a single word, and it is improper to mark such an edit as minor.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70510adc26_0_2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0510adc26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here is the real secret. You can (</a:t>
            </a:r>
            <a:r>
              <a:rPr lang="en"/>
              <a:t>mostly</a:t>
            </a:r>
            <a:r>
              <a:rPr lang="en"/>
              <a:t>) ignore the Wiki syntax and edit with a </a:t>
            </a:r>
            <a:r>
              <a:rPr lang="en"/>
              <a:t>WYSIWYG</a:t>
            </a:r>
            <a:r>
              <a:rPr lang="en"/>
              <a:t> editor instead. This is the visual editor. Click on the the pencil icon at the top to get to the “visual editor”.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0510adc26_0_10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0510adc2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looks like this. Much better!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0510adc26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0510adc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0510adc26_0_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0510adc2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might be tempting to start out editing a well-known or controversial page. Let the world know what you think!</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70510adc26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0510adc2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bad idea. Your edits will almost certainly get reverted. As a novice editor, you may even be locked out of editing some pages that often get vandalized.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0510adc26_0_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0510adc2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edit topics that violate the conflict of interest policy.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0510adc26_0_2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0510adc2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here is an articles that I </a:t>
            </a:r>
            <a:r>
              <a:rPr lang="en"/>
              <a:t>significantly</a:t>
            </a:r>
            <a:r>
              <a:rPr lang="en"/>
              <a:t> expanded.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0510adc26_0_2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0510adc2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70510adc26_0_2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70510adc26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https://commons.wikimedia.org/wiki/Main_Page</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6f5410071f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f5410071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f5410071f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f5410071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sidebar of any article to see it in other languages.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70510adc26_0_2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0510adc2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 user page. After you create an account, you can get to it by clicking on your user name at the top navigation bar.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70510adc26_0_2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0510adc2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practice editing by filing in your own user page. You can put whatever you want here. Some people use it to </a:t>
            </a:r>
            <a:r>
              <a:rPr lang="en"/>
              <a:t>declare</a:t>
            </a:r>
            <a:r>
              <a:rPr lang="en"/>
              <a:t> </a:t>
            </a:r>
            <a:r>
              <a:rPr lang="en"/>
              <a:t>their</a:t>
            </a:r>
            <a:r>
              <a:rPr lang="en"/>
              <a:t> conflicts of interest.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6f5410071f_0_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f5410071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also have a sandbox. You can start or edit copied text from </a:t>
            </a:r>
            <a:r>
              <a:rPr lang="en"/>
              <a:t>articles</a:t>
            </a:r>
            <a:r>
              <a:rPr lang="en"/>
              <a:t> here before </a:t>
            </a:r>
            <a:r>
              <a:rPr lang="en"/>
              <a:t>transferring</a:t>
            </a:r>
            <a:r>
              <a:rPr lang="en"/>
              <a:t> them to the main Wikipedia space.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6f5410071f_0_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f5410071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top of the page, there is a button for inserting links (when working in the visual editor)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6f5410071f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6f5410071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citations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6f5410071f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f5410071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0510adc26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0510ad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6f5410071f_0_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6f5410071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 reference list from the Insert menu</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6f5410071f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f5410071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6f5410071f_0_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f5410071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say what changes you made.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cc3faea4c95d9ae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cc3faea4c95d9ae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c3faea4c95d9ae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cc3faea4c95d9a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70510adc26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0510adc2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to avoid getting your page deleted, is to know the Notability rules. Early drafts </a:t>
            </a:r>
            <a:r>
              <a:rPr lang="en"/>
              <a:t>should</a:t>
            </a:r>
            <a:r>
              <a:rPr lang="en"/>
              <a:t> establish the </a:t>
            </a:r>
            <a:r>
              <a:rPr lang="en"/>
              <a:t>notability</a:t>
            </a:r>
            <a:r>
              <a:rPr lang="en"/>
              <a:t> of your subject, the rest of the details can be filled in later.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70510adc26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0510adc2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Notability Guidelines (like professors):</a:t>
            </a:r>
            <a:endParaRPr/>
          </a:p>
          <a:p>
            <a:pPr indent="0" lvl="0" marL="0" rtl="0" algn="l">
              <a:spcBef>
                <a:spcPts val="0"/>
              </a:spcBef>
              <a:spcAft>
                <a:spcPts val="0"/>
              </a:spcAft>
              <a:buNone/>
            </a:pPr>
            <a:r>
              <a:rPr lang="en" u="sng">
                <a:solidFill>
                  <a:schemeClr val="hlink"/>
                </a:solidFill>
                <a:hlinkClick r:id="rId2"/>
              </a:rPr>
              <a:t>https://en.wikipedia.org/wiki/Wikipedia:Notability_(academics)</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70510adc26_0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70510adc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70510adc26_0_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0510adc2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70510adc26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70510adc2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acc1e9e4117e58b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acc1e9e4117e58b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ranking </a:t>
            </a:r>
            <a:r>
              <a:rPr lang="en"/>
              <a:t>varies</a:t>
            </a:r>
            <a:r>
              <a:rPr lang="en"/>
              <a:t>, but Wikipedia is always in the top 10.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acc1e9e4117e58b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acc1e9e4117e58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acc1e9e4117e58b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acc1e9e4117e58b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a huge Trekkie. One of the things that draws me to Wikipedia is that it one of the only spaces on the Internet that still works on utopian Star-</a:t>
            </a:r>
            <a:r>
              <a:rPr lang="en"/>
              <a:t>Trek</a:t>
            </a:r>
            <a:r>
              <a:rPr lang="en"/>
              <a:t>-like </a:t>
            </a:r>
            <a:r>
              <a:rPr lang="en"/>
              <a:t>principles, where people work for prestige rather than money. Of the top 10 websites on the Internet, it is the only one run by a non-profit.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0510adc26_0_1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0510adc2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800">
                <a:latin typeface="Ubuntu"/>
                <a:ea typeface="Ubuntu"/>
                <a:cs typeface="Ubuntu"/>
                <a:sym typeface="Ubuntu"/>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atin typeface="Ubuntu"/>
                <a:ea typeface="Ubuntu"/>
                <a:cs typeface="Ubuntu"/>
                <a:sym typeface="Ubuntu"/>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en.wikipedia.org/wiki/Copy_edit" TargetMode="External"/><Relationship Id="rId4" Type="http://schemas.openxmlformats.org/officeDocument/2006/relationships/hyperlink" Target="https://en.wikipedia.org/wiki/Copy_edit" TargetMode="External"/><Relationship Id="rId5" Type="http://schemas.openxmlformats.org/officeDocument/2006/relationships/hyperlink" Target="https://en.wikipedia.org/wiki/Android_(operating_system)" TargetMode="External"/><Relationship Id="rId6" Type="http://schemas.openxmlformats.org/officeDocument/2006/relationships/hyperlink" Target="https://en.wikipedia.org/wiki/Frog#Locomotion" TargetMode="External"/><Relationship Id="rId7" Type="http://schemas.openxmlformats.org/officeDocument/2006/relationships/hyperlink" Target="https://en.wikipedia.org/wiki/Frog#Locomo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www.wikipedia.org/" TargetMode="External"/><Relationship Id="rId4" Type="http://schemas.openxmlformats.org/officeDocument/2006/relationships/hyperlink" Target="https://www.wikipedia.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Editing </a:t>
            </a:r>
            <a:r>
              <a:rPr lang="en">
                <a:latin typeface="Ubuntu"/>
                <a:ea typeface="Ubuntu"/>
                <a:cs typeface="Ubuntu"/>
                <a:sym typeface="Ubuntu"/>
              </a:rPr>
              <a:t>Wikipedia</a:t>
            </a:r>
            <a:endParaRPr>
              <a:latin typeface="Ubuntu"/>
              <a:ea typeface="Ubuntu"/>
              <a:cs typeface="Ubuntu"/>
              <a:sym typeface="Ubuntu"/>
            </a:endParaRPr>
          </a:p>
        </p:txBody>
      </p:sp>
      <p:sp>
        <p:nvSpPr>
          <p:cNvPr id="55" name="Google Shape;55;p13"/>
          <p:cNvSpPr txBox="1"/>
          <p:nvPr>
            <p:ph idx="1" type="subTitle"/>
          </p:nvPr>
        </p:nvSpPr>
        <p:spPr>
          <a:xfrm>
            <a:off x="311700" y="372968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Kelly Lepo</a:t>
            </a:r>
            <a:endParaRPr/>
          </a:p>
          <a:p>
            <a:pPr indent="0" lvl="0" marL="0" rtl="0" algn="ctr">
              <a:spcBef>
                <a:spcPts val="0"/>
              </a:spcBef>
              <a:spcAft>
                <a:spcPts val="0"/>
              </a:spcAft>
              <a:buNone/>
            </a:pPr>
            <a:r>
              <a:rPr lang="en"/>
              <a:t>McGill University</a:t>
            </a:r>
            <a:endParaRPr/>
          </a:p>
        </p:txBody>
      </p:sp>
      <p:pic>
        <p:nvPicPr>
          <p:cNvPr id="56" name="Google Shape;56;p13"/>
          <p:cNvPicPr preferRelativeResize="0"/>
          <p:nvPr/>
        </p:nvPicPr>
        <p:blipFill>
          <a:blip r:embed="rId3">
            <a:alphaModFix/>
          </a:blip>
          <a:stretch>
            <a:fillRect/>
          </a:stretch>
        </p:blipFill>
        <p:spPr>
          <a:xfrm>
            <a:off x="311700" y="790808"/>
            <a:ext cx="1880947" cy="17174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Biases</a:t>
            </a:r>
            <a:endParaRPr sz="3600"/>
          </a:p>
        </p:txBody>
      </p:sp>
      <p:sp>
        <p:nvSpPr>
          <p:cNvPr id="105" name="Google Shape;105;p2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Ubuntu"/>
              <a:buChar char="●"/>
            </a:pPr>
            <a:r>
              <a:rPr lang="en" sz="3000">
                <a:latin typeface="Ubuntu"/>
                <a:ea typeface="Ubuntu"/>
                <a:cs typeface="Ubuntu"/>
                <a:sym typeface="Ubuntu"/>
              </a:rPr>
              <a:t>Gender:</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 18.07% of all biographies are of women</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 16% of Wikipedia editors are female</a:t>
            </a:r>
            <a:endParaRPr sz="3000">
              <a:latin typeface="Ubuntu"/>
              <a:ea typeface="Ubuntu"/>
              <a:cs typeface="Ubuntu"/>
              <a:sym typeface="Ubuntu"/>
            </a:endParaRPr>
          </a:p>
          <a:p>
            <a:pPr indent="-419100" lvl="0" marL="457200" rtl="0" algn="l">
              <a:spcBef>
                <a:spcPts val="0"/>
              </a:spcBef>
              <a:spcAft>
                <a:spcPts val="0"/>
              </a:spcAft>
              <a:buSzPts val="3000"/>
              <a:buFont typeface="Ubuntu"/>
              <a:buChar char="●"/>
            </a:pPr>
            <a:r>
              <a:rPr lang="en" sz="3000">
                <a:latin typeface="Ubuntu"/>
                <a:ea typeface="Ubuntu"/>
                <a:cs typeface="Ubuntu"/>
                <a:sym typeface="Ubuntu"/>
              </a:rPr>
              <a:t>Western:</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~16% of content about sub-Saharan Africa is by Africans</a:t>
            </a:r>
            <a:endParaRPr sz="3000">
              <a:latin typeface="Ubuntu"/>
              <a:ea typeface="Ubuntu"/>
              <a:cs typeface="Ubuntu"/>
              <a:sym typeface="Ubuntu"/>
            </a:endParaRPr>
          </a:p>
          <a:p>
            <a:pPr indent="-419100" lvl="0" marL="457200" rtl="0" algn="l">
              <a:spcBef>
                <a:spcPts val="0"/>
              </a:spcBef>
              <a:spcAft>
                <a:spcPts val="0"/>
              </a:spcAft>
              <a:buSzPts val="3000"/>
              <a:buFont typeface="Ubuntu"/>
              <a:buChar char="●"/>
            </a:pPr>
            <a:r>
              <a:rPr lang="en" sz="3000">
                <a:latin typeface="Ubuntu"/>
                <a:ea typeface="Ubuntu"/>
                <a:cs typeface="Ubuntu"/>
                <a:sym typeface="Ubuntu"/>
              </a:rPr>
              <a:t>Technologically Savvy</a:t>
            </a:r>
            <a:endParaRPr sz="3000">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3"/>
          <p:cNvPicPr preferRelativeResize="0"/>
          <p:nvPr/>
        </p:nvPicPr>
        <p:blipFill rotWithShape="1">
          <a:blip r:embed="rId3">
            <a:alphaModFix/>
          </a:blip>
          <a:srcRect b="6603" l="0" r="0" t="0"/>
          <a:stretch/>
        </p:blipFill>
        <p:spPr>
          <a:xfrm>
            <a:off x="152400" y="1100425"/>
            <a:ext cx="8839200" cy="4349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Biases</a:t>
            </a:r>
            <a:endParaRPr sz="3600"/>
          </a:p>
        </p:txBody>
      </p:sp>
      <p:sp>
        <p:nvSpPr>
          <p:cNvPr id="116" name="Google Shape;116;p2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Ubuntu"/>
              <a:buChar char="●"/>
            </a:pPr>
            <a:r>
              <a:rPr lang="en" sz="3000">
                <a:latin typeface="Ubuntu"/>
                <a:ea typeface="Ubuntu"/>
                <a:cs typeface="Ubuntu"/>
                <a:sym typeface="Ubuntu"/>
              </a:rPr>
              <a:t>Gender:</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 18.07% of all biographies are of women</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 16% of Wikipedia editors are female</a:t>
            </a:r>
            <a:endParaRPr sz="3000">
              <a:latin typeface="Ubuntu"/>
              <a:ea typeface="Ubuntu"/>
              <a:cs typeface="Ubuntu"/>
              <a:sym typeface="Ubuntu"/>
            </a:endParaRPr>
          </a:p>
          <a:p>
            <a:pPr indent="-419100" lvl="0" marL="457200" rtl="0" algn="l">
              <a:spcBef>
                <a:spcPts val="0"/>
              </a:spcBef>
              <a:spcAft>
                <a:spcPts val="0"/>
              </a:spcAft>
              <a:buSzPts val="3000"/>
              <a:buFont typeface="Ubuntu"/>
              <a:buChar char="●"/>
            </a:pPr>
            <a:r>
              <a:rPr lang="en" sz="3000">
                <a:latin typeface="Ubuntu"/>
                <a:ea typeface="Ubuntu"/>
                <a:cs typeface="Ubuntu"/>
                <a:sym typeface="Ubuntu"/>
              </a:rPr>
              <a:t>Western:</a:t>
            </a:r>
            <a:endParaRPr sz="3000">
              <a:latin typeface="Ubuntu"/>
              <a:ea typeface="Ubuntu"/>
              <a:cs typeface="Ubuntu"/>
              <a:sym typeface="Ubuntu"/>
            </a:endParaRPr>
          </a:p>
          <a:p>
            <a:pPr indent="-419100" lvl="1" marL="914400" rtl="0" algn="l">
              <a:spcBef>
                <a:spcPts val="0"/>
              </a:spcBef>
              <a:spcAft>
                <a:spcPts val="0"/>
              </a:spcAft>
              <a:buSzPts val="3000"/>
              <a:buFont typeface="Ubuntu"/>
              <a:buChar char="○"/>
            </a:pPr>
            <a:r>
              <a:rPr lang="en" sz="3000">
                <a:latin typeface="Ubuntu"/>
                <a:ea typeface="Ubuntu"/>
                <a:cs typeface="Ubuntu"/>
                <a:sym typeface="Ubuntu"/>
              </a:rPr>
              <a:t>~16% of content about sub-Saharan Africa is by Africans</a:t>
            </a:r>
            <a:endParaRPr sz="3000">
              <a:latin typeface="Ubuntu"/>
              <a:ea typeface="Ubuntu"/>
              <a:cs typeface="Ubuntu"/>
              <a:sym typeface="Ubuntu"/>
            </a:endParaRPr>
          </a:p>
          <a:p>
            <a:pPr indent="-419100" lvl="0" marL="457200" rtl="0" algn="l">
              <a:spcBef>
                <a:spcPts val="0"/>
              </a:spcBef>
              <a:spcAft>
                <a:spcPts val="0"/>
              </a:spcAft>
              <a:buSzPts val="3000"/>
              <a:buFont typeface="Ubuntu"/>
              <a:buChar char="●"/>
            </a:pPr>
            <a:r>
              <a:rPr lang="en" sz="3000">
                <a:latin typeface="Ubuntu"/>
                <a:ea typeface="Ubuntu"/>
                <a:cs typeface="Ubuntu"/>
                <a:sym typeface="Ubuntu"/>
              </a:rPr>
              <a:t>Technologically Savvy</a:t>
            </a:r>
            <a:endParaRPr sz="3000">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title"/>
          </p:nvPr>
        </p:nvSpPr>
        <p:spPr>
          <a:xfrm>
            <a:off x="311700" y="172725"/>
            <a:ext cx="4107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Eleanor Roosevelt</a:t>
            </a:r>
            <a:endParaRPr sz="3600">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pic>
        <p:nvPicPr>
          <p:cNvPr id="122" name="Google Shape;122;p25"/>
          <p:cNvPicPr preferRelativeResize="0"/>
          <p:nvPr/>
        </p:nvPicPr>
        <p:blipFill>
          <a:blip r:embed="rId3">
            <a:alphaModFix/>
          </a:blip>
          <a:stretch>
            <a:fillRect/>
          </a:stretch>
        </p:blipFill>
        <p:spPr>
          <a:xfrm>
            <a:off x="4412700" y="1530853"/>
            <a:ext cx="4419600" cy="5060447"/>
          </a:xfrm>
          <a:prstGeom prst="rect">
            <a:avLst/>
          </a:prstGeom>
          <a:noFill/>
          <a:ln>
            <a:noFill/>
          </a:ln>
        </p:spPr>
      </p:pic>
      <p:pic>
        <p:nvPicPr>
          <p:cNvPr id="123" name="Google Shape;123;p25"/>
          <p:cNvPicPr preferRelativeResize="0"/>
          <p:nvPr/>
        </p:nvPicPr>
        <p:blipFill>
          <a:blip r:embed="rId4">
            <a:alphaModFix/>
          </a:blip>
          <a:stretch>
            <a:fillRect/>
          </a:stretch>
        </p:blipFill>
        <p:spPr>
          <a:xfrm>
            <a:off x="171450" y="1568092"/>
            <a:ext cx="4107900" cy="4985964"/>
          </a:xfrm>
          <a:prstGeom prst="rect">
            <a:avLst/>
          </a:prstGeom>
          <a:noFill/>
          <a:ln>
            <a:noFill/>
          </a:ln>
        </p:spPr>
      </p:pic>
      <p:sp>
        <p:nvSpPr>
          <p:cNvPr id="124" name="Google Shape;124;p25"/>
          <p:cNvSpPr txBox="1"/>
          <p:nvPr>
            <p:ph type="title"/>
          </p:nvPr>
        </p:nvSpPr>
        <p:spPr>
          <a:xfrm>
            <a:off x="4568550" y="172725"/>
            <a:ext cx="4107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John Cena</a:t>
            </a:r>
            <a:endParaRPr sz="3600">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172725"/>
            <a:ext cx="4107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Eleanor Roosevelt</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133,475 bytes</a:t>
            </a:r>
            <a:endParaRPr>
              <a:latin typeface="Ubuntu"/>
              <a:ea typeface="Ubuntu"/>
              <a:cs typeface="Ubuntu"/>
              <a:sym typeface="Ubuntu"/>
            </a:endParaRPr>
          </a:p>
        </p:txBody>
      </p:sp>
      <p:pic>
        <p:nvPicPr>
          <p:cNvPr id="130" name="Google Shape;130;p26"/>
          <p:cNvPicPr preferRelativeResize="0"/>
          <p:nvPr/>
        </p:nvPicPr>
        <p:blipFill>
          <a:blip r:embed="rId3">
            <a:alphaModFix/>
          </a:blip>
          <a:stretch>
            <a:fillRect/>
          </a:stretch>
        </p:blipFill>
        <p:spPr>
          <a:xfrm>
            <a:off x="4412700" y="1530853"/>
            <a:ext cx="4419600" cy="5060447"/>
          </a:xfrm>
          <a:prstGeom prst="rect">
            <a:avLst/>
          </a:prstGeom>
          <a:noFill/>
          <a:ln>
            <a:noFill/>
          </a:ln>
        </p:spPr>
      </p:pic>
      <p:pic>
        <p:nvPicPr>
          <p:cNvPr id="131" name="Google Shape;131;p26"/>
          <p:cNvPicPr preferRelativeResize="0"/>
          <p:nvPr/>
        </p:nvPicPr>
        <p:blipFill>
          <a:blip r:embed="rId4">
            <a:alphaModFix/>
          </a:blip>
          <a:stretch>
            <a:fillRect/>
          </a:stretch>
        </p:blipFill>
        <p:spPr>
          <a:xfrm>
            <a:off x="171450" y="1568092"/>
            <a:ext cx="4107900" cy="4985964"/>
          </a:xfrm>
          <a:prstGeom prst="rect">
            <a:avLst/>
          </a:prstGeom>
          <a:noFill/>
          <a:ln>
            <a:noFill/>
          </a:ln>
        </p:spPr>
      </p:pic>
      <p:sp>
        <p:nvSpPr>
          <p:cNvPr id="132" name="Google Shape;132;p26"/>
          <p:cNvSpPr txBox="1"/>
          <p:nvPr>
            <p:ph type="title"/>
          </p:nvPr>
        </p:nvSpPr>
        <p:spPr>
          <a:xfrm>
            <a:off x="4568550" y="172725"/>
            <a:ext cx="41079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John Cena</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220,733 bytes</a:t>
            </a:r>
            <a:endParaRPr>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7"/>
          <p:cNvPicPr preferRelativeResize="0"/>
          <p:nvPr/>
        </p:nvPicPr>
        <p:blipFill>
          <a:blip r:embed="rId3">
            <a:alphaModFix/>
          </a:blip>
          <a:stretch>
            <a:fillRect/>
          </a:stretch>
        </p:blipFill>
        <p:spPr>
          <a:xfrm>
            <a:off x="152400" y="152400"/>
            <a:ext cx="8839199" cy="6338900"/>
          </a:xfrm>
          <a:prstGeom prst="rect">
            <a:avLst/>
          </a:prstGeom>
          <a:noFill/>
          <a:ln>
            <a:noFill/>
          </a:ln>
        </p:spPr>
      </p:pic>
      <p:sp>
        <p:nvSpPr>
          <p:cNvPr id="138" name="Google Shape;138;p27"/>
          <p:cNvSpPr txBox="1"/>
          <p:nvPr/>
        </p:nvSpPr>
        <p:spPr>
          <a:xfrm>
            <a:off x="254475" y="6412675"/>
            <a:ext cx="30282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Ubuntu"/>
                <a:ea typeface="Ubuntu"/>
                <a:cs typeface="Ubuntu"/>
                <a:sym typeface="Ubuntu"/>
              </a:rPr>
              <a:t>Visualization</a:t>
            </a:r>
            <a:r>
              <a:rPr lang="en" sz="1000">
                <a:solidFill>
                  <a:srgbClr val="666666"/>
                </a:solidFill>
                <a:latin typeface="Ubuntu"/>
                <a:ea typeface="Ubuntu"/>
                <a:cs typeface="Ubuntu"/>
                <a:sym typeface="Ubuntu"/>
              </a:rPr>
              <a:t>: </a:t>
            </a:r>
            <a:r>
              <a:rPr lang="en" sz="1000">
                <a:solidFill>
                  <a:srgbClr val="666666"/>
                </a:solidFill>
                <a:highlight>
                  <a:srgbClr val="FFFFFF"/>
                </a:highlight>
                <a:latin typeface="Ubuntu"/>
                <a:ea typeface="Ubuntu"/>
                <a:cs typeface="Ubuntu"/>
                <a:sym typeface="Ubuntu"/>
              </a:rPr>
              <a:t>Chemistry World</a:t>
            </a:r>
            <a:endParaRPr sz="1000">
              <a:solidFill>
                <a:srgbClr val="666666"/>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Notability</a:t>
            </a:r>
            <a:endParaRPr>
              <a:latin typeface="Ubuntu"/>
              <a:ea typeface="Ubuntu"/>
              <a:cs typeface="Ubuntu"/>
              <a:sym typeface="Ubuntu"/>
            </a:endParaRPr>
          </a:p>
        </p:txBody>
      </p:sp>
      <p:sp>
        <p:nvSpPr>
          <p:cNvPr id="144" name="Google Shape;144;p28"/>
          <p:cNvSpPr txBox="1"/>
          <p:nvPr>
            <p:ph idx="1" type="body"/>
          </p:nvPr>
        </p:nvSpPr>
        <p:spPr>
          <a:xfrm>
            <a:off x="311700" y="1959550"/>
            <a:ext cx="8520600" cy="45966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Ubuntu"/>
              <a:buChar char="●"/>
            </a:pPr>
            <a:r>
              <a:rPr lang="en" sz="3600">
                <a:latin typeface="Ubuntu"/>
                <a:ea typeface="Ubuntu"/>
                <a:cs typeface="Ubuntu"/>
                <a:sym typeface="Ubuntu"/>
              </a:rPr>
              <a:t>If a topic has </a:t>
            </a:r>
            <a:r>
              <a:rPr b="1" lang="en" sz="3600">
                <a:latin typeface="Ubuntu"/>
                <a:ea typeface="Ubuntu"/>
                <a:cs typeface="Ubuntu"/>
                <a:sym typeface="Ubuntu"/>
              </a:rPr>
              <a:t>received significant coverage</a:t>
            </a:r>
            <a:r>
              <a:rPr lang="en" sz="3600">
                <a:latin typeface="Ubuntu"/>
                <a:ea typeface="Ubuntu"/>
                <a:cs typeface="Ubuntu"/>
                <a:sym typeface="Ubuntu"/>
              </a:rPr>
              <a:t> in </a:t>
            </a:r>
            <a:r>
              <a:rPr b="1" lang="en" sz="3600">
                <a:latin typeface="Ubuntu"/>
                <a:ea typeface="Ubuntu"/>
                <a:cs typeface="Ubuntu"/>
                <a:sym typeface="Ubuntu"/>
              </a:rPr>
              <a:t>reliable sources</a:t>
            </a:r>
            <a:r>
              <a:rPr lang="en" sz="3600">
                <a:latin typeface="Ubuntu"/>
                <a:ea typeface="Ubuntu"/>
                <a:cs typeface="Ubuntu"/>
                <a:sym typeface="Ubuntu"/>
              </a:rPr>
              <a:t> that are </a:t>
            </a:r>
            <a:r>
              <a:rPr b="1" lang="en" sz="3600">
                <a:latin typeface="Ubuntu"/>
                <a:ea typeface="Ubuntu"/>
                <a:cs typeface="Ubuntu"/>
                <a:sym typeface="Ubuntu"/>
              </a:rPr>
              <a:t>independent of the subject</a:t>
            </a:r>
            <a:r>
              <a:rPr lang="en" sz="3600">
                <a:latin typeface="Ubuntu"/>
                <a:ea typeface="Ubuntu"/>
                <a:cs typeface="Ubuntu"/>
                <a:sym typeface="Ubuntu"/>
              </a:rPr>
              <a:t>, it is presumed to be suitable for a stand-alone article or list.</a:t>
            </a:r>
            <a:endParaRPr sz="3600">
              <a:latin typeface="Ubuntu"/>
              <a:ea typeface="Ubuntu"/>
              <a:cs typeface="Ubuntu"/>
              <a:sym typeface="Ubuntu"/>
            </a:endParaRPr>
          </a:p>
          <a:p>
            <a:pPr indent="0" lvl="0" marL="0" rtl="0" algn="l">
              <a:spcBef>
                <a:spcPts val="1000"/>
              </a:spcBef>
              <a:spcAft>
                <a:spcPts val="1000"/>
              </a:spcAft>
              <a:buNone/>
            </a:pPr>
            <a:r>
              <a:t/>
            </a:r>
            <a:endParaRPr sz="2400">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9"/>
          <p:cNvPicPr preferRelativeResize="0"/>
          <p:nvPr/>
        </p:nvPicPr>
        <p:blipFill>
          <a:blip r:embed="rId3">
            <a:alphaModFix/>
          </a:blip>
          <a:stretch>
            <a:fillRect/>
          </a:stretch>
        </p:blipFill>
        <p:spPr>
          <a:xfrm>
            <a:off x="232050" y="1823148"/>
            <a:ext cx="8679902" cy="4882461"/>
          </a:xfrm>
          <a:prstGeom prst="rect">
            <a:avLst/>
          </a:prstGeom>
          <a:noFill/>
          <a:ln>
            <a:noFill/>
          </a:ln>
        </p:spPr>
      </p:pic>
      <p:sp>
        <p:nvSpPr>
          <p:cNvPr id="150" name="Google Shape;150;p29"/>
          <p:cNvSpPr txBox="1"/>
          <p:nvPr>
            <p:ph type="title"/>
          </p:nvPr>
        </p:nvSpPr>
        <p:spPr>
          <a:xfrm>
            <a:off x="311700" y="17271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latin typeface="Ubuntu"/>
                <a:ea typeface="Ubuntu"/>
                <a:cs typeface="Ubuntu"/>
                <a:sym typeface="Ubuntu"/>
              </a:rPr>
              <a:t>Clarice Phelps</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Oak Ridge National Laboratory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Part of the team that discovered Tennessine</a:t>
            </a:r>
            <a:endParaRPr>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title"/>
          </p:nvPr>
        </p:nvSpPr>
        <p:spPr>
          <a:xfrm>
            <a:off x="311700" y="17271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latin typeface="Ubuntu"/>
                <a:ea typeface="Ubuntu"/>
                <a:cs typeface="Ubuntu"/>
                <a:sym typeface="Ubuntu"/>
              </a:rPr>
              <a:t>Jess Wade</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Imperial College London</a:t>
            </a:r>
            <a:endParaRPr>
              <a:latin typeface="Ubuntu"/>
              <a:ea typeface="Ubuntu"/>
              <a:cs typeface="Ubuntu"/>
              <a:sym typeface="Ubuntu"/>
            </a:endParaRPr>
          </a:p>
        </p:txBody>
      </p:sp>
      <p:pic>
        <p:nvPicPr>
          <p:cNvPr id="156" name="Google Shape;156;p30"/>
          <p:cNvPicPr preferRelativeResize="0"/>
          <p:nvPr/>
        </p:nvPicPr>
        <p:blipFill rotWithShape="1">
          <a:blip r:embed="rId3">
            <a:alphaModFix/>
          </a:blip>
          <a:srcRect b="6248" l="0" r="0" t="4626"/>
          <a:stretch/>
        </p:blipFill>
        <p:spPr>
          <a:xfrm>
            <a:off x="0" y="1539550"/>
            <a:ext cx="9144000" cy="4885851"/>
          </a:xfrm>
          <a:prstGeom prst="rect">
            <a:avLst/>
          </a:prstGeom>
          <a:noFill/>
          <a:ln>
            <a:noFill/>
          </a:ln>
        </p:spPr>
      </p:pic>
      <p:sp>
        <p:nvSpPr>
          <p:cNvPr id="157" name="Google Shape;157;p30"/>
          <p:cNvSpPr txBox="1"/>
          <p:nvPr/>
        </p:nvSpPr>
        <p:spPr>
          <a:xfrm>
            <a:off x="139925" y="6419700"/>
            <a:ext cx="30000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767676"/>
                </a:solidFill>
                <a:highlight>
                  <a:srgbClr val="FFFFFF"/>
                </a:highlight>
                <a:latin typeface="Helvetica Neue"/>
                <a:ea typeface="Helvetica Neue"/>
                <a:cs typeface="Helvetica Neue"/>
                <a:sym typeface="Helvetica Neue"/>
              </a:rPr>
              <a:t> Photograph: Graeme Robertson/The Guardian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1"/>
          <p:cNvPicPr preferRelativeResize="0"/>
          <p:nvPr/>
        </p:nvPicPr>
        <p:blipFill>
          <a:blip r:embed="rId3">
            <a:alphaModFix/>
          </a:blip>
          <a:stretch>
            <a:fillRect/>
          </a:stretch>
        </p:blipFill>
        <p:spPr>
          <a:xfrm>
            <a:off x="152400" y="853725"/>
            <a:ext cx="8839198" cy="5150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3450" y="1279050"/>
            <a:ext cx="8839200" cy="42999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2"/>
          <p:cNvPicPr preferRelativeResize="0"/>
          <p:nvPr/>
        </p:nvPicPr>
        <p:blipFill>
          <a:blip r:embed="rId3">
            <a:alphaModFix/>
          </a:blip>
          <a:stretch>
            <a:fillRect/>
          </a:stretch>
        </p:blipFill>
        <p:spPr>
          <a:xfrm>
            <a:off x="152400" y="152400"/>
            <a:ext cx="8839200" cy="63969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3"/>
          <p:cNvPicPr preferRelativeResize="0"/>
          <p:nvPr/>
        </p:nvPicPr>
        <p:blipFill rotWithShape="1">
          <a:blip r:embed="rId3">
            <a:alphaModFix/>
          </a:blip>
          <a:srcRect b="2181" l="0" r="0" t="0"/>
          <a:stretch/>
        </p:blipFill>
        <p:spPr>
          <a:xfrm>
            <a:off x="514900" y="1496575"/>
            <a:ext cx="7936500" cy="5175776"/>
          </a:xfrm>
          <a:prstGeom prst="rect">
            <a:avLst/>
          </a:prstGeom>
          <a:noFill/>
          <a:ln>
            <a:noFill/>
          </a:ln>
        </p:spPr>
      </p:pic>
      <p:sp>
        <p:nvSpPr>
          <p:cNvPr id="173" name="Google Shape;173;p33"/>
          <p:cNvSpPr txBox="1"/>
          <p:nvPr>
            <p:ph type="title"/>
          </p:nvPr>
        </p:nvSpPr>
        <p:spPr>
          <a:xfrm>
            <a:off x="311700" y="17271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Sue Gardner</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Former Wikimedia Foundation executive director </a:t>
            </a:r>
            <a:endParaRPr>
              <a:latin typeface="Ubuntu"/>
              <a:ea typeface="Ubuntu"/>
              <a:cs typeface="Ubuntu"/>
              <a:sym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311700" y="3406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easons why women don't edit Wikipedia</a:t>
            </a:r>
            <a:endParaRPr/>
          </a:p>
        </p:txBody>
      </p:sp>
      <p:sp>
        <p:nvSpPr>
          <p:cNvPr id="179" name="Google Shape;179;p34"/>
          <p:cNvSpPr txBox="1"/>
          <p:nvPr>
            <p:ph idx="1" type="body"/>
          </p:nvPr>
        </p:nvSpPr>
        <p:spPr>
          <a:xfrm>
            <a:off x="311700" y="1104175"/>
            <a:ext cx="8365800" cy="5513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Ubuntu"/>
              <a:buChar char="●"/>
            </a:pPr>
            <a:r>
              <a:rPr lang="en" sz="1900">
                <a:latin typeface="Ubuntu"/>
                <a:ea typeface="Ubuntu"/>
                <a:cs typeface="Ubuntu"/>
                <a:sym typeface="Ubuntu"/>
              </a:rPr>
              <a:t>A lack of user-friendliness in the editing interface</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Not having enough free time</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A lack of self-confidence</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Aversion to conflict and an unwillingness to participate in lengthy edit wars</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Belief that their contributions are too likely to be reverted or deleted</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Some find its overall atmosphere misogynistic</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Wikipedia culture is sexual in ways they find off-putting</a:t>
            </a:r>
            <a:endParaRPr sz="1900">
              <a:latin typeface="Ubuntu"/>
              <a:ea typeface="Ubuntu"/>
              <a:cs typeface="Ubuntu"/>
              <a:sym typeface="Ubuntu"/>
            </a:endParaRPr>
          </a:p>
          <a:p>
            <a:pPr indent="-349250" lvl="0" marL="457200" rtl="0" algn="l">
              <a:spcBef>
                <a:spcPts val="1000"/>
              </a:spcBef>
              <a:spcAft>
                <a:spcPts val="0"/>
              </a:spcAft>
              <a:buSzPts val="1900"/>
              <a:buFont typeface="Ubuntu"/>
              <a:buChar char="●"/>
            </a:pPr>
            <a:r>
              <a:rPr lang="en" sz="1900">
                <a:latin typeface="Ubuntu"/>
                <a:ea typeface="Ubuntu"/>
                <a:cs typeface="Ubuntu"/>
                <a:sym typeface="Ubuntu"/>
              </a:rPr>
              <a:t>Being addressed as male is off-putting to women whose primary language has grammatical gender</a:t>
            </a:r>
            <a:endParaRPr sz="1900">
              <a:latin typeface="Ubuntu"/>
              <a:ea typeface="Ubuntu"/>
              <a:cs typeface="Ubuntu"/>
              <a:sym typeface="Ubuntu"/>
            </a:endParaRPr>
          </a:p>
          <a:p>
            <a:pPr indent="-349250" lvl="0" marL="457200" rtl="0" algn="l">
              <a:spcBef>
                <a:spcPts val="1000"/>
              </a:spcBef>
              <a:spcAft>
                <a:spcPts val="1000"/>
              </a:spcAft>
              <a:buSzPts val="1900"/>
              <a:buFont typeface="Ubuntu"/>
              <a:buChar char="●"/>
            </a:pPr>
            <a:r>
              <a:rPr lang="en" sz="1900">
                <a:latin typeface="Ubuntu"/>
                <a:ea typeface="Ubuntu"/>
                <a:cs typeface="Ubuntu"/>
                <a:sym typeface="Ubuntu"/>
              </a:rPr>
              <a:t>Fewer opportunities than other sites for social relationships and a welcoming tone</a:t>
            </a:r>
            <a:endParaRPr sz="1900">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Five Pillars</a:t>
            </a:r>
            <a:endParaRPr/>
          </a:p>
        </p:txBody>
      </p:sp>
      <p:pic>
        <p:nvPicPr>
          <p:cNvPr id="185" name="Google Shape;185;p35"/>
          <p:cNvPicPr preferRelativeResize="0"/>
          <p:nvPr/>
        </p:nvPicPr>
        <p:blipFill>
          <a:blip r:embed="rId3">
            <a:alphaModFix/>
          </a:blip>
          <a:stretch>
            <a:fillRect/>
          </a:stretch>
        </p:blipFill>
        <p:spPr>
          <a:xfrm>
            <a:off x="311700" y="1565804"/>
            <a:ext cx="790575" cy="790575"/>
          </a:xfrm>
          <a:prstGeom prst="rect">
            <a:avLst/>
          </a:prstGeom>
          <a:noFill/>
          <a:ln>
            <a:noFill/>
          </a:ln>
        </p:spPr>
      </p:pic>
      <p:pic>
        <p:nvPicPr>
          <p:cNvPr id="186" name="Google Shape;186;p35"/>
          <p:cNvPicPr preferRelativeResize="0"/>
          <p:nvPr/>
        </p:nvPicPr>
        <p:blipFill>
          <a:blip r:embed="rId4">
            <a:alphaModFix/>
          </a:blip>
          <a:stretch>
            <a:fillRect/>
          </a:stretch>
        </p:blipFill>
        <p:spPr>
          <a:xfrm>
            <a:off x="311700" y="2593592"/>
            <a:ext cx="790575" cy="790575"/>
          </a:xfrm>
          <a:prstGeom prst="rect">
            <a:avLst/>
          </a:prstGeom>
          <a:noFill/>
          <a:ln>
            <a:noFill/>
          </a:ln>
        </p:spPr>
      </p:pic>
      <p:pic>
        <p:nvPicPr>
          <p:cNvPr id="187" name="Google Shape;187;p35"/>
          <p:cNvPicPr preferRelativeResize="0"/>
          <p:nvPr/>
        </p:nvPicPr>
        <p:blipFill>
          <a:blip r:embed="rId5">
            <a:alphaModFix/>
          </a:blip>
          <a:stretch>
            <a:fillRect/>
          </a:stretch>
        </p:blipFill>
        <p:spPr>
          <a:xfrm>
            <a:off x="311700" y="3635504"/>
            <a:ext cx="790575" cy="790575"/>
          </a:xfrm>
          <a:prstGeom prst="rect">
            <a:avLst/>
          </a:prstGeom>
          <a:noFill/>
          <a:ln>
            <a:noFill/>
          </a:ln>
        </p:spPr>
      </p:pic>
      <p:pic>
        <p:nvPicPr>
          <p:cNvPr id="188" name="Google Shape;188;p35"/>
          <p:cNvPicPr preferRelativeResize="0"/>
          <p:nvPr/>
        </p:nvPicPr>
        <p:blipFill>
          <a:blip r:embed="rId6">
            <a:alphaModFix/>
          </a:blip>
          <a:stretch>
            <a:fillRect/>
          </a:stretch>
        </p:blipFill>
        <p:spPr>
          <a:xfrm>
            <a:off x="311700" y="4677417"/>
            <a:ext cx="790575" cy="790575"/>
          </a:xfrm>
          <a:prstGeom prst="rect">
            <a:avLst/>
          </a:prstGeom>
          <a:noFill/>
          <a:ln>
            <a:noFill/>
          </a:ln>
        </p:spPr>
      </p:pic>
      <p:pic>
        <p:nvPicPr>
          <p:cNvPr id="189" name="Google Shape;189;p35"/>
          <p:cNvPicPr preferRelativeResize="0"/>
          <p:nvPr/>
        </p:nvPicPr>
        <p:blipFill>
          <a:blip r:embed="rId7">
            <a:alphaModFix/>
          </a:blip>
          <a:stretch>
            <a:fillRect/>
          </a:stretch>
        </p:blipFill>
        <p:spPr>
          <a:xfrm>
            <a:off x="311700" y="5733467"/>
            <a:ext cx="790575" cy="790575"/>
          </a:xfrm>
          <a:prstGeom prst="rect">
            <a:avLst/>
          </a:prstGeom>
          <a:noFill/>
          <a:ln>
            <a:noFill/>
          </a:ln>
        </p:spPr>
      </p:pic>
      <p:sp>
        <p:nvSpPr>
          <p:cNvPr id="190" name="Google Shape;190;p35"/>
          <p:cNvSpPr txBox="1"/>
          <p:nvPr>
            <p:ph type="title"/>
          </p:nvPr>
        </p:nvSpPr>
        <p:spPr>
          <a:xfrm>
            <a:off x="1278425" y="1522804"/>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 is an encyclopedia</a:t>
            </a:r>
            <a:endParaRPr/>
          </a:p>
        </p:txBody>
      </p:sp>
      <p:sp>
        <p:nvSpPr>
          <p:cNvPr id="191" name="Google Shape;191;p35"/>
          <p:cNvSpPr txBox="1"/>
          <p:nvPr>
            <p:ph type="title"/>
          </p:nvPr>
        </p:nvSpPr>
        <p:spPr>
          <a:xfrm>
            <a:off x="1278425" y="259424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 is written from a neutral point of view</a:t>
            </a:r>
            <a:endParaRPr/>
          </a:p>
        </p:txBody>
      </p:sp>
      <p:sp>
        <p:nvSpPr>
          <p:cNvPr id="192" name="Google Shape;192;p35"/>
          <p:cNvSpPr txBox="1"/>
          <p:nvPr>
            <p:ph type="title"/>
          </p:nvPr>
        </p:nvSpPr>
        <p:spPr>
          <a:xfrm>
            <a:off x="1278425" y="3495425"/>
            <a:ext cx="73227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 is free content that anyone can use, edit, and distribute</a:t>
            </a:r>
            <a:endParaRPr/>
          </a:p>
        </p:txBody>
      </p:sp>
      <p:sp>
        <p:nvSpPr>
          <p:cNvPr id="193" name="Google Shape;193;p35"/>
          <p:cNvSpPr txBox="1"/>
          <p:nvPr>
            <p:ph type="title"/>
          </p:nvPr>
        </p:nvSpPr>
        <p:spPr>
          <a:xfrm>
            <a:off x="1392650" y="4551450"/>
            <a:ext cx="76029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Wikipedia's editors should treat each other with respect and civility</a:t>
            </a:r>
            <a:endParaRPr/>
          </a:p>
        </p:txBody>
      </p:sp>
      <p:sp>
        <p:nvSpPr>
          <p:cNvPr id="194" name="Google Shape;194;p35"/>
          <p:cNvSpPr txBox="1"/>
          <p:nvPr>
            <p:ph type="title"/>
          </p:nvPr>
        </p:nvSpPr>
        <p:spPr>
          <a:xfrm>
            <a:off x="1392650" y="574704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 has no firm rules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203550" y="44449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N</a:t>
            </a:r>
            <a:r>
              <a:rPr lang="en" sz="3600"/>
              <a:t>eutral point of view</a:t>
            </a:r>
            <a:endParaRPr sz="3600"/>
          </a:p>
        </p:txBody>
      </p:sp>
      <p:sp>
        <p:nvSpPr>
          <p:cNvPr id="200" name="Google Shape;200;p36"/>
          <p:cNvSpPr txBox="1"/>
          <p:nvPr>
            <p:ph idx="4294967295" type="body"/>
          </p:nvPr>
        </p:nvSpPr>
        <p:spPr>
          <a:xfrm>
            <a:off x="203550" y="1279229"/>
            <a:ext cx="8520600" cy="25728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1600"/>
              </a:spcAft>
              <a:buSzPts val="3000"/>
              <a:buFont typeface="Ubuntu"/>
              <a:buChar char="●"/>
            </a:pPr>
            <a:r>
              <a:rPr lang="en" sz="3000">
                <a:latin typeface="Ubuntu"/>
                <a:ea typeface="Ubuntu"/>
                <a:cs typeface="Ubuntu"/>
                <a:sym typeface="Ubuntu"/>
              </a:rPr>
              <a:t>Articles </a:t>
            </a:r>
            <a:r>
              <a:rPr b="1" lang="en" sz="3000">
                <a:latin typeface="Ubuntu"/>
                <a:ea typeface="Ubuntu"/>
                <a:cs typeface="Ubuntu"/>
                <a:sym typeface="Ubuntu"/>
              </a:rPr>
              <a:t>must not take sides</a:t>
            </a:r>
            <a:r>
              <a:rPr lang="en" sz="3000">
                <a:latin typeface="Ubuntu"/>
                <a:ea typeface="Ubuntu"/>
                <a:cs typeface="Ubuntu"/>
                <a:sym typeface="Ubuntu"/>
              </a:rPr>
              <a:t>, but should explain the sides, fairly and without editorial bias. This applies to </a:t>
            </a:r>
            <a:r>
              <a:rPr b="1" lang="en" sz="3000">
                <a:latin typeface="Ubuntu"/>
                <a:ea typeface="Ubuntu"/>
                <a:cs typeface="Ubuntu"/>
                <a:sym typeface="Ubuntu"/>
              </a:rPr>
              <a:t>both what you say</a:t>
            </a:r>
            <a:r>
              <a:rPr lang="en" sz="3000">
                <a:latin typeface="Ubuntu"/>
                <a:ea typeface="Ubuntu"/>
                <a:cs typeface="Ubuntu"/>
                <a:sym typeface="Ubuntu"/>
              </a:rPr>
              <a:t> and </a:t>
            </a:r>
            <a:r>
              <a:rPr b="1" lang="en" sz="3000">
                <a:latin typeface="Ubuntu"/>
                <a:ea typeface="Ubuntu"/>
                <a:cs typeface="Ubuntu"/>
                <a:sym typeface="Ubuntu"/>
              </a:rPr>
              <a:t>how you say it</a:t>
            </a:r>
            <a:r>
              <a:rPr lang="en" sz="3000">
                <a:latin typeface="Ubuntu"/>
                <a:ea typeface="Ubuntu"/>
                <a:cs typeface="Ubuntu"/>
                <a:sym typeface="Ubuntu"/>
              </a:rPr>
              <a:t>.</a:t>
            </a:r>
            <a:endParaRPr sz="3000">
              <a:latin typeface="Ubuntu"/>
              <a:ea typeface="Ubuntu"/>
              <a:cs typeface="Ubuntu"/>
              <a:sym typeface="Ubuntu"/>
            </a:endParaRPr>
          </a:p>
        </p:txBody>
      </p:sp>
      <p:sp>
        <p:nvSpPr>
          <p:cNvPr id="201" name="Google Shape;201;p36"/>
          <p:cNvSpPr txBox="1"/>
          <p:nvPr>
            <p:ph type="title"/>
          </p:nvPr>
        </p:nvSpPr>
        <p:spPr>
          <a:xfrm>
            <a:off x="311700" y="392324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Verifiability</a:t>
            </a:r>
            <a:endParaRPr sz="3600"/>
          </a:p>
        </p:txBody>
      </p:sp>
      <p:sp>
        <p:nvSpPr>
          <p:cNvPr id="202" name="Google Shape;202;p36"/>
          <p:cNvSpPr txBox="1"/>
          <p:nvPr>
            <p:ph idx="4294967295" type="body"/>
          </p:nvPr>
        </p:nvSpPr>
        <p:spPr>
          <a:xfrm>
            <a:off x="311700" y="4757976"/>
            <a:ext cx="8520600" cy="1633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1600"/>
              </a:spcAft>
              <a:buSzPts val="3000"/>
              <a:buFont typeface="Ubuntu"/>
              <a:buChar char="●"/>
            </a:pPr>
            <a:r>
              <a:rPr lang="en" sz="3000">
                <a:latin typeface="Ubuntu"/>
                <a:ea typeface="Ubuntu"/>
                <a:cs typeface="Ubuntu"/>
                <a:sym typeface="Ubuntu"/>
              </a:rPr>
              <a:t>All material must be attributable to </a:t>
            </a:r>
            <a:r>
              <a:rPr b="1" lang="en" sz="3000">
                <a:latin typeface="Ubuntu"/>
                <a:ea typeface="Ubuntu"/>
                <a:cs typeface="Ubuntu"/>
                <a:sym typeface="Ubuntu"/>
              </a:rPr>
              <a:t>reliable, published sources</a:t>
            </a:r>
            <a:endParaRPr b="1" sz="3000">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203550" y="44449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No original research</a:t>
            </a:r>
            <a:endParaRPr sz="3600"/>
          </a:p>
        </p:txBody>
      </p:sp>
      <p:sp>
        <p:nvSpPr>
          <p:cNvPr id="208" name="Google Shape;208;p37"/>
          <p:cNvSpPr txBox="1"/>
          <p:nvPr>
            <p:ph idx="4294967295" type="body"/>
          </p:nvPr>
        </p:nvSpPr>
        <p:spPr>
          <a:xfrm>
            <a:off x="203550" y="1279229"/>
            <a:ext cx="8520600" cy="25728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1600"/>
              </a:spcAft>
              <a:buSzPts val="3000"/>
              <a:buFont typeface="Ubuntu"/>
              <a:buChar char="●"/>
            </a:pPr>
            <a:r>
              <a:rPr lang="en" sz="3000">
                <a:latin typeface="Ubuntu"/>
                <a:ea typeface="Ubuntu"/>
                <a:cs typeface="Ubuntu"/>
                <a:sym typeface="Ubuntu"/>
              </a:rPr>
              <a:t>Articles may not contain </a:t>
            </a:r>
            <a:r>
              <a:rPr b="1" lang="en" sz="3000">
                <a:latin typeface="Ubuntu"/>
                <a:ea typeface="Ubuntu"/>
                <a:cs typeface="Ubuntu"/>
                <a:sym typeface="Ubuntu"/>
              </a:rPr>
              <a:t>any new analysis or synthesis</a:t>
            </a:r>
            <a:r>
              <a:rPr lang="en" sz="3000">
                <a:latin typeface="Ubuntu"/>
                <a:ea typeface="Ubuntu"/>
                <a:cs typeface="Ubuntu"/>
                <a:sym typeface="Ubuntu"/>
              </a:rPr>
              <a:t> of published material that serves to reach or imply a </a:t>
            </a:r>
            <a:r>
              <a:rPr b="1" lang="en" sz="3000">
                <a:latin typeface="Ubuntu"/>
                <a:ea typeface="Ubuntu"/>
                <a:cs typeface="Ubuntu"/>
                <a:sym typeface="Ubuntu"/>
              </a:rPr>
              <a:t>conclusion not clearly stated by the sources themselves</a:t>
            </a:r>
            <a:r>
              <a:rPr lang="en" sz="3000">
                <a:latin typeface="Ubuntu"/>
                <a:ea typeface="Ubuntu"/>
                <a:cs typeface="Ubuntu"/>
                <a:sym typeface="Ubuntu"/>
              </a:rPr>
              <a:t>.</a:t>
            </a:r>
            <a:endParaRPr sz="3000">
              <a:latin typeface="Ubuntu"/>
              <a:ea typeface="Ubuntu"/>
              <a:cs typeface="Ubuntu"/>
              <a:sym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8"/>
          <p:cNvPicPr preferRelativeResize="0"/>
          <p:nvPr/>
        </p:nvPicPr>
        <p:blipFill>
          <a:blip r:embed="rId3">
            <a:alphaModFix/>
          </a:blip>
          <a:stretch>
            <a:fillRect/>
          </a:stretch>
        </p:blipFill>
        <p:spPr>
          <a:xfrm>
            <a:off x="296550" y="408192"/>
            <a:ext cx="790575" cy="790575"/>
          </a:xfrm>
          <a:prstGeom prst="rect">
            <a:avLst/>
          </a:prstGeom>
          <a:noFill/>
          <a:ln>
            <a:noFill/>
          </a:ln>
        </p:spPr>
      </p:pic>
      <p:sp>
        <p:nvSpPr>
          <p:cNvPr id="214" name="Google Shape;214;p38"/>
          <p:cNvSpPr txBox="1"/>
          <p:nvPr>
            <p:ph type="title"/>
          </p:nvPr>
        </p:nvSpPr>
        <p:spPr>
          <a:xfrm>
            <a:off x="1377500" y="282225"/>
            <a:ext cx="76029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Wikipedia's editors should treat each other with respect and civility</a:t>
            </a:r>
            <a:endParaRPr/>
          </a:p>
        </p:txBody>
      </p:sp>
      <p:sp>
        <p:nvSpPr>
          <p:cNvPr id="215" name="Google Shape;215;p38"/>
          <p:cNvSpPr txBox="1"/>
          <p:nvPr>
            <p:ph idx="4294967295" type="body"/>
          </p:nvPr>
        </p:nvSpPr>
        <p:spPr>
          <a:xfrm>
            <a:off x="311700" y="1536633"/>
            <a:ext cx="8520600" cy="4555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Font typeface="Ubuntu"/>
              <a:buChar char="●"/>
            </a:pPr>
            <a:r>
              <a:rPr lang="en" sz="3000">
                <a:latin typeface="Ubuntu"/>
                <a:ea typeface="Ubuntu"/>
                <a:cs typeface="Ubuntu"/>
                <a:sym typeface="Ubuntu"/>
              </a:rPr>
              <a:t>Respect your fellow Wikipedians, </a:t>
            </a:r>
            <a:r>
              <a:rPr b="1" lang="en" sz="3000">
                <a:latin typeface="Ubuntu"/>
                <a:ea typeface="Ubuntu"/>
                <a:cs typeface="Ubuntu"/>
                <a:sym typeface="Ubuntu"/>
              </a:rPr>
              <a:t>even when you disagree</a:t>
            </a:r>
            <a:endParaRPr sz="3000">
              <a:latin typeface="Ubuntu"/>
              <a:ea typeface="Ubuntu"/>
              <a:cs typeface="Ubuntu"/>
              <a:sym typeface="Ubuntu"/>
            </a:endParaRPr>
          </a:p>
          <a:p>
            <a:pPr indent="-419100" lvl="0" marL="457200" rtl="0" algn="l">
              <a:spcBef>
                <a:spcPts val="1600"/>
              </a:spcBef>
              <a:spcAft>
                <a:spcPts val="0"/>
              </a:spcAft>
              <a:buSzPts val="3000"/>
              <a:buFont typeface="Ubuntu"/>
              <a:buChar char="●"/>
            </a:pPr>
            <a:r>
              <a:rPr b="1" lang="en" sz="3000">
                <a:latin typeface="Ubuntu"/>
                <a:ea typeface="Ubuntu"/>
                <a:cs typeface="Ubuntu"/>
                <a:sym typeface="Ubuntu"/>
              </a:rPr>
              <a:t>Seek consensus</a:t>
            </a:r>
            <a:r>
              <a:rPr lang="en" sz="3000">
                <a:latin typeface="Ubuntu"/>
                <a:ea typeface="Ubuntu"/>
                <a:cs typeface="Ubuntu"/>
                <a:sym typeface="Ubuntu"/>
              </a:rPr>
              <a:t> and avoid edit wars</a:t>
            </a:r>
            <a:endParaRPr sz="3000">
              <a:latin typeface="Ubuntu"/>
              <a:ea typeface="Ubuntu"/>
              <a:cs typeface="Ubuntu"/>
              <a:sym typeface="Ubuntu"/>
            </a:endParaRPr>
          </a:p>
          <a:p>
            <a:pPr indent="-419100" lvl="0" marL="457200" rtl="0" algn="l">
              <a:spcBef>
                <a:spcPts val="1000"/>
              </a:spcBef>
              <a:spcAft>
                <a:spcPts val="0"/>
              </a:spcAft>
              <a:buSzPts val="3000"/>
              <a:buFont typeface="Ubuntu"/>
              <a:buChar char="●"/>
            </a:pPr>
            <a:r>
              <a:rPr lang="en" sz="3000">
                <a:latin typeface="Ubuntu"/>
                <a:ea typeface="Ubuntu"/>
                <a:cs typeface="Ubuntu"/>
                <a:sym typeface="Ubuntu"/>
              </a:rPr>
              <a:t>Never disrupt Wikipedia to illustrate a point.</a:t>
            </a:r>
            <a:endParaRPr sz="3000">
              <a:latin typeface="Ubuntu"/>
              <a:ea typeface="Ubuntu"/>
              <a:cs typeface="Ubuntu"/>
              <a:sym typeface="Ubuntu"/>
            </a:endParaRPr>
          </a:p>
          <a:p>
            <a:pPr indent="-419100" lvl="0" marL="457200" rtl="0" algn="l">
              <a:spcBef>
                <a:spcPts val="1000"/>
              </a:spcBef>
              <a:spcAft>
                <a:spcPts val="0"/>
              </a:spcAft>
              <a:buSzPts val="3000"/>
              <a:buFont typeface="Ubuntu"/>
              <a:buChar char="●"/>
            </a:pPr>
            <a:r>
              <a:rPr lang="en" sz="3000">
                <a:latin typeface="Ubuntu"/>
                <a:ea typeface="Ubuntu"/>
                <a:cs typeface="Ubuntu"/>
                <a:sym typeface="Ubuntu"/>
              </a:rPr>
              <a:t>Act in good faith, and </a:t>
            </a:r>
            <a:r>
              <a:rPr b="1" lang="en" sz="3000">
                <a:latin typeface="Ubuntu"/>
                <a:ea typeface="Ubuntu"/>
                <a:cs typeface="Ubuntu"/>
                <a:sym typeface="Ubuntu"/>
              </a:rPr>
              <a:t>assume good faith on the part of others</a:t>
            </a:r>
            <a:r>
              <a:rPr lang="en" sz="3000">
                <a:latin typeface="Ubuntu"/>
                <a:ea typeface="Ubuntu"/>
                <a:cs typeface="Ubuntu"/>
                <a:sym typeface="Ubuntu"/>
              </a:rPr>
              <a:t>. </a:t>
            </a:r>
            <a:endParaRPr sz="3000">
              <a:latin typeface="Ubuntu"/>
              <a:ea typeface="Ubuntu"/>
              <a:cs typeface="Ubuntu"/>
              <a:sym typeface="Ubuntu"/>
            </a:endParaRPr>
          </a:p>
          <a:p>
            <a:pPr indent="-419100" lvl="0" marL="457200" rtl="0" algn="l">
              <a:spcBef>
                <a:spcPts val="1000"/>
              </a:spcBef>
              <a:spcAft>
                <a:spcPts val="1600"/>
              </a:spcAft>
              <a:buSzPts val="3000"/>
              <a:buFont typeface="Ubuntu"/>
              <a:buChar char="●"/>
            </a:pPr>
            <a:r>
              <a:rPr lang="en" sz="3000">
                <a:latin typeface="Ubuntu"/>
                <a:ea typeface="Ubuntu"/>
                <a:cs typeface="Ubuntu"/>
                <a:sym typeface="Ubuntu"/>
              </a:rPr>
              <a:t>Be o</a:t>
            </a:r>
            <a:r>
              <a:rPr b="1" lang="en" sz="3000">
                <a:latin typeface="Ubuntu"/>
                <a:ea typeface="Ubuntu"/>
                <a:cs typeface="Ubuntu"/>
                <a:sym typeface="Ubuntu"/>
              </a:rPr>
              <a:t>pen and welcoming</a:t>
            </a:r>
            <a:r>
              <a:rPr lang="en" sz="3000">
                <a:latin typeface="Ubuntu"/>
                <a:ea typeface="Ubuntu"/>
                <a:cs typeface="Ubuntu"/>
                <a:sym typeface="Ubuntu"/>
              </a:rPr>
              <a:t> to newcomers. </a:t>
            </a:r>
            <a:endParaRPr sz="3000">
              <a:latin typeface="Ubuntu"/>
              <a:ea typeface="Ubuntu"/>
              <a:cs typeface="Ubuntu"/>
              <a:sym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 to Editing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40"/>
          <p:cNvPicPr preferRelativeResize="0"/>
          <p:nvPr/>
        </p:nvPicPr>
        <p:blipFill>
          <a:blip r:embed="rId3">
            <a:alphaModFix/>
          </a:blip>
          <a:stretch>
            <a:fillRect/>
          </a:stretch>
        </p:blipFill>
        <p:spPr>
          <a:xfrm>
            <a:off x="152400" y="1021288"/>
            <a:ext cx="8839198" cy="4815425"/>
          </a:xfrm>
          <a:prstGeom prst="rect">
            <a:avLst/>
          </a:prstGeom>
          <a:noFill/>
          <a:ln>
            <a:noFill/>
          </a:ln>
        </p:spPr>
      </p:pic>
      <p:sp>
        <p:nvSpPr>
          <p:cNvPr id="226" name="Google Shape;226;p40"/>
          <p:cNvSpPr/>
          <p:nvPr/>
        </p:nvSpPr>
        <p:spPr>
          <a:xfrm>
            <a:off x="849675" y="837525"/>
            <a:ext cx="825300" cy="509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1"/>
          <p:cNvPicPr preferRelativeResize="0"/>
          <p:nvPr/>
        </p:nvPicPr>
        <p:blipFill>
          <a:blip r:embed="rId3">
            <a:alphaModFix/>
          </a:blip>
          <a:stretch>
            <a:fillRect/>
          </a:stretch>
        </p:blipFill>
        <p:spPr>
          <a:xfrm>
            <a:off x="152400" y="1100425"/>
            <a:ext cx="8839200" cy="46571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52400" y="572588"/>
            <a:ext cx="8839199" cy="57128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42"/>
          <p:cNvPicPr preferRelativeResize="0"/>
          <p:nvPr/>
        </p:nvPicPr>
        <p:blipFill>
          <a:blip r:embed="rId3">
            <a:alphaModFix/>
          </a:blip>
          <a:stretch>
            <a:fillRect/>
          </a:stretch>
        </p:blipFill>
        <p:spPr>
          <a:xfrm>
            <a:off x="152400" y="1542075"/>
            <a:ext cx="8839201" cy="37738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43"/>
          <p:cNvGraphicFramePr/>
          <p:nvPr/>
        </p:nvGraphicFramePr>
        <p:xfrm>
          <a:off x="311688" y="1384175"/>
          <a:ext cx="3000000" cy="3000000"/>
        </p:xfrm>
        <a:graphic>
          <a:graphicData uri="http://schemas.openxmlformats.org/drawingml/2006/table">
            <a:tbl>
              <a:tblPr>
                <a:noFill/>
                <a:tableStyleId>{92169334-6055-4989-8BE0-AA55E404D151}</a:tableStyleId>
              </a:tblPr>
              <a:tblGrid>
                <a:gridCol w="1743475"/>
                <a:gridCol w="4462900"/>
                <a:gridCol w="2314250"/>
              </a:tblGrid>
              <a:tr h="691950">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Italics, bold, and both</a:t>
                      </a:r>
                      <a:endParaRPr sz="1800">
                        <a:latin typeface="Ubuntu"/>
                        <a:ea typeface="Ubuntu"/>
                        <a:cs typeface="Ubuntu"/>
                        <a:sym typeface="Ubuntu"/>
                      </a:endParaRPr>
                    </a:p>
                  </a:txBody>
                  <a:tcPr marT="91425" marB="91425" marR="91425" marL="91425">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''italics'', '''bold''', and '''''both'''''</a:t>
                      </a:r>
                      <a:endParaRPr sz="1800">
                        <a:latin typeface="Ubuntu"/>
                        <a:ea typeface="Ubuntu"/>
                        <a:cs typeface="Ubuntu"/>
                        <a:sym typeface="Ubuntu"/>
                      </a:endParaRPr>
                    </a:p>
                  </a:txBody>
                  <a:tcPr marT="91425" marB="91425" marR="91425" marL="91425">
                    <a:lnB cap="flat" cmpd="sng" w="9525">
                      <a:solidFill>
                        <a:srgbClr val="CEE0F2"/>
                      </a:solidFill>
                      <a:prstDash val="solid"/>
                      <a:round/>
                      <a:headEnd len="sm" w="sm" type="none"/>
                      <a:tailEnd len="sm" w="sm" type="none"/>
                    </a:lnB>
                  </a:tcPr>
                </a:tc>
                <a:tc>
                  <a:txBody>
                    <a:bodyPr/>
                    <a:lstStyle/>
                    <a:p>
                      <a:pPr indent="0" lvl="0" marL="0" rtl="0" algn="ctr">
                        <a:lnSpc>
                          <a:spcPct val="115000"/>
                        </a:lnSpc>
                        <a:spcBef>
                          <a:spcPts val="400"/>
                        </a:spcBef>
                        <a:spcAft>
                          <a:spcPts val="500"/>
                        </a:spcAft>
                        <a:buNone/>
                      </a:pPr>
                      <a:r>
                        <a:rPr i="1" lang="en" sz="1800">
                          <a:latin typeface="Ubuntu"/>
                          <a:ea typeface="Ubuntu"/>
                          <a:cs typeface="Ubuntu"/>
                          <a:sym typeface="Ubuntu"/>
                        </a:rPr>
                        <a:t>italics</a:t>
                      </a:r>
                      <a:r>
                        <a:rPr lang="en" sz="1800">
                          <a:latin typeface="Ubuntu"/>
                          <a:ea typeface="Ubuntu"/>
                          <a:cs typeface="Ubuntu"/>
                          <a:sym typeface="Ubuntu"/>
                        </a:rPr>
                        <a:t>, </a:t>
                      </a:r>
                      <a:r>
                        <a:rPr b="1" lang="en" sz="1800">
                          <a:latin typeface="Ubuntu"/>
                          <a:ea typeface="Ubuntu"/>
                          <a:cs typeface="Ubuntu"/>
                          <a:sym typeface="Ubuntu"/>
                        </a:rPr>
                        <a:t>bold</a:t>
                      </a:r>
                      <a:r>
                        <a:rPr lang="en" sz="1800">
                          <a:latin typeface="Ubuntu"/>
                          <a:ea typeface="Ubuntu"/>
                          <a:cs typeface="Ubuntu"/>
                          <a:sym typeface="Ubuntu"/>
                        </a:rPr>
                        <a:t>, and </a:t>
                      </a:r>
                      <a:r>
                        <a:rPr b="1" i="1" lang="en" sz="1800">
                          <a:latin typeface="Ubuntu"/>
                          <a:ea typeface="Ubuntu"/>
                          <a:cs typeface="Ubuntu"/>
                          <a:sym typeface="Ubuntu"/>
                        </a:rPr>
                        <a:t>both</a:t>
                      </a:r>
                      <a:endParaRPr b="1" i="1" sz="1800">
                        <a:latin typeface="Ubuntu"/>
                        <a:ea typeface="Ubuntu"/>
                        <a:cs typeface="Ubuntu"/>
                        <a:sym typeface="Ubuntu"/>
                      </a:endParaRPr>
                    </a:p>
                  </a:txBody>
                  <a:tcPr marT="91425" marB="91425" marR="91425" marL="91425">
                    <a:lnB cap="flat" cmpd="sng" w="9525">
                      <a:solidFill>
                        <a:srgbClr val="CEE0F2"/>
                      </a:solidFill>
                      <a:prstDash val="solid"/>
                      <a:round/>
                      <a:headEnd len="sm" w="sm" type="none"/>
                      <a:tailEnd len="sm" w="sm" type="none"/>
                    </a:lnB>
                  </a:tcPr>
                </a:tc>
              </a:tr>
              <a:tr h="895875">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Link to another page</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0"/>
                        </a:spcAft>
                        <a:buNone/>
                      </a:pPr>
                      <a:r>
                        <a:rPr lang="en" sz="1800">
                          <a:latin typeface="Ubuntu"/>
                          <a:ea typeface="Ubuntu"/>
                          <a:cs typeface="Ubuntu"/>
                          <a:sym typeface="Ubuntu"/>
                        </a:rPr>
                        <a:t>[[copy edit]]</a:t>
                      </a:r>
                      <a:endParaRPr sz="1800">
                        <a:latin typeface="Ubuntu"/>
                        <a:ea typeface="Ubuntu"/>
                        <a:cs typeface="Ubuntu"/>
                        <a:sym typeface="Ubuntu"/>
                      </a:endParaRPr>
                    </a:p>
                    <a:p>
                      <a:pPr indent="0" lvl="0" marL="0" rtl="0" algn="l">
                        <a:lnSpc>
                          <a:spcPct val="115000"/>
                        </a:lnSpc>
                        <a:spcBef>
                          <a:spcPts val="500"/>
                        </a:spcBef>
                        <a:spcAft>
                          <a:spcPts val="500"/>
                        </a:spcAft>
                        <a:buNone/>
                      </a:pPr>
                      <a:r>
                        <a:rPr lang="en" sz="1800">
                          <a:latin typeface="Ubuntu"/>
                          <a:ea typeface="Ubuntu"/>
                          <a:cs typeface="Ubuntu"/>
                          <a:sym typeface="Ubuntu"/>
                        </a:rPr>
                        <a:t>[[copy edit]]ors</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 sz="1800" u="sng">
                          <a:solidFill>
                            <a:srgbClr val="5A3696"/>
                          </a:solidFill>
                          <a:latin typeface="Ubuntu"/>
                          <a:ea typeface="Ubuntu"/>
                          <a:cs typeface="Ubuntu"/>
                          <a:sym typeface="Ubuntu"/>
                          <a:hlinkClick r:id="rId3">
                            <a:extLst>
                              <a:ext uri="{A12FA001-AC4F-418D-AE19-62706E023703}">
                                <ahyp:hlinkClr val="tx"/>
                              </a:ext>
                            </a:extLst>
                          </a:hlinkClick>
                        </a:rPr>
                        <a:t>copy edit</a:t>
                      </a:r>
                      <a:endParaRPr sz="1800" u="sng">
                        <a:solidFill>
                          <a:srgbClr val="5A3696"/>
                        </a:solidFill>
                        <a:latin typeface="Ubuntu"/>
                        <a:ea typeface="Ubuntu"/>
                        <a:cs typeface="Ubuntu"/>
                        <a:sym typeface="Ubuntu"/>
                      </a:endParaRPr>
                    </a:p>
                    <a:p>
                      <a:pPr indent="0" lvl="0" marL="0" rtl="0" algn="ctr">
                        <a:lnSpc>
                          <a:spcPct val="115000"/>
                        </a:lnSpc>
                        <a:spcBef>
                          <a:spcPts val="500"/>
                        </a:spcBef>
                        <a:spcAft>
                          <a:spcPts val="500"/>
                        </a:spcAft>
                        <a:buNone/>
                      </a:pPr>
                      <a:r>
                        <a:rPr lang="en" sz="1800" u="sng">
                          <a:solidFill>
                            <a:srgbClr val="5A3696"/>
                          </a:solidFill>
                          <a:latin typeface="Ubuntu"/>
                          <a:ea typeface="Ubuntu"/>
                          <a:cs typeface="Ubuntu"/>
                          <a:sym typeface="Ubuntu"/>
                          <a:hlinkClick r:id="rId4">
                            <a:extLst>
                              <a:ext uri="{A12FA001-AC4F-418D-AE19-62706E023703}">
                                <ahyp:hlinkClr val="tx"/>
                              </a:ext>
                            </a:extLst>
                          </a:hlinkClick>
                        </a:rPr>
                        <a:t>copy editors</a:t>
                      </a:r>
                      <a:endParaRPr sz="1800" u="sng">
                        <a:solidFill>
                          <a:srgbClr val="5A3696"/>
                        </a:solidFill>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r>
              <a:tr h="735325">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Link to another page, different link text</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[[Android (operating system)|Android]]</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ctr">
                        <a:lnSpc>
                          <a:spcPct val="115000"/>
                        </a:lnSpc>
                        <a:spcBef>
                          <a:spcPts val="400"/>
                        </a:spcBef>
                        <a:spcAft>
                          <a:spcPts val="500"/>
                        </a:spcAft>
                        <a:buNone/>
                      </a:pPr>
                      <a:r>
                        <a:rPr lang="en" sz="1800" u="sng">
                          <a:solidFill>
                            <a:srgbClr val="5A3696"/>
                          </a:solidFill>
                          <a:latin typeface="Ubuntu"/>
                          <a:ea typeface="Ubuntu"/>
                          <a:cs typeface="Ubuntu"/>
                          <a:sym typeface="Ubuntu"/>
                          <a:hlinkClick r:id="rId5">
                            <a:extLst>
                              <a:ext uri="{A12FA001-AC4F-418D-AE19-62706E023703}">
                                <ahyp:hlinkClr val="tx"/>
                              </a:ext>
                            </a:extLst>
                          </a:hlinkClick>
                        </a:rPr>
                        <a:t>Android</a:t>
                      </a:r>
                      <a:endParaRPr sz="1800" u="sng">
                        <a:solidFill>
                          <a:srgbClr val="5A3696"/>
                        </a:solidFill>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r>
              <a:tr h="828700">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Link to a section</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0"/>
                        </a:spcAft>
                        <a:buNone/>
                      </a:pPr>
                      <a:r>
                        <a:rPr lang="en" sz="1800">
                          <a:latin typeface="Ubuntu"/>
                          <a:ea typeface="Ubuntu"/>
                          <a:cs typeface="Ubuntu"/>
                          <a:sym typeface="Ubuntu"/>
                        </a:rPr>
                        <a:t>[[Frog#Locomotion]]</a:t>
                      </a:r>
                      <a:endParaRPr sz="1800">
                        <a:latin typeface="Ubuntu"/>
                        <a:ea typeface="Ubuntu"/>
                        <a:cs typeface="Ubuntu"/>
                        <a:sym typeface="Ubuntu"/>
                      </a:endParaRPr>
                    </a:p>
                    <a:p>
                      <a:pPr indent="0" lvl="0" marL="0" rtl="0" algn="l">
                        <a:lnSpc>
                          <a:spcPct val="115000"/>
                        </a:lnSpc>
                        <a:spcBef>
                          <a:spcPts val="500"/>
                        </a:spcBef>
                        <a:spcAft>
                          <a:spcPts val="500"/>
                        </a:spcAft>
                        <a:buNone/>
                      </a:pPr>
                      <a:r>
                        <a:rPr lang="en" sz="1800">
                          <a:latin typeface="Ubuntu"/>
                          <a:ea typeface="Ubuntu"/>
                          <a:cs typeface="Ubuntu"/>
                          <a:sym typeface="Ubuntu"/>
                        </a:rPr>
                        <a:t>[[Frog#Locomotion|locomotion in frogs]]</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ctr">
                        <a:lnSpc>
                          <a:spcPct val="115000"/>
                        </a:lnSpc>
                        <a:spcBef>
                          <a:spcPts val="400"/>
                        </a:spcBef>
                        <a:spcAft>
                          <a:spcPts val="0"/>
                        </a:spcAft>
                        <a:buNone/>
                      </a:pPr>
                      <a:r>
                        <a:rPr lang="en" sz="1800" u="sng">
                          <a:solidFill>
                            <a:srgbClr val="5A3696"/>
                          </a:solidFill>
                          <a:latin typeface="Ubuntu"/>
                          <a:ea typeface="Ubuntu"/>
                          <a:cs typeface="Ubuntu"/>
                          <a:sym typeface="Ubuntu"/>
                          <a:hlinkClick r:id="rId6">
                            <a:extLst>
                              <a:ext uri="{A12FA001-AC4F-418D-AE19-62706E023703}">
                                <ahyp:hlinkClr val="tx"/>
                              </a:ext>
                            </a:extLst>
                          </a:hlinkClick>
                        </a:rPr>
                        <a:t>Frog#Locomotion</a:t>
                      </a:r>
                      <a:endParaRPr sz="1800" u="sng">
                        <a:solidFill>
                          <a:srgbClr val="5A3696"/>
                        </a:solidFill>
                        <a:latin typeface="Ubuntu"/>
                        <a:ea typeface="Ubuntu"/>
                        <a:cs typeface="Ubuntu"/>
                        <a:sym typeface="Ubuntu"/>
                      </a:endParaRPr>
                    </a:p>
                    <a:p>
                      <a:pPr indent="0" lvl="0" marL="0" rtl="0" algn="ctr">
                        <a:lnSpc>
                          <a:spcPct val="115000"/>
                        </a:lnSpc>
                        <a:spcBef>
                          <a:spcPts val="500"/>
                        </a:spcBef>
                        <a:spcAft>
                          <a:spcPts val="500"/>
                        </a:spcAft>
                        <a:buNone/>
                      </a:pPr>
                      <a:r>
                        <a:rPr lang="en" sz="1800" u="sng">
                          <a:solidFill>
                            <a:srgbClr val="5A3696"/>
                          </a:solidFill>
                          <a:latin typeface="Ubuntu"/>
                          <a:ea typeface="Ubuntu"/>
                          <a:cs typeface="Ubuntu"/>
                          <a:sym typeface="Ubuntu"/>
                          <a:hlinkClick r:id="rId7">
                            <a:extLst>
                              <a:ext uri="{A12FA001-AC4F-418D-AE19-62706E023703}">
                                <ahyp:hlinkClr val="tx"/>
                              </a:ext>
                            </a:extLst>
                          </a:hlinkClick>
                        </a:rPr>
                        <a:t>locomotion in frogs</a:t>
                      </a:r>
                      <a:endParaRPr sz="1800" u="sng">
                        <a:solidFill>
                          <a:srgbClr val="5A3696"/>
                        </a:solidFill>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r>
            </a:tbl>
          </a:graphicData>
        </a:graphic>
      </p:graphicFrame>
      <p:sp>
        <p:nvSpPr>
          <p:cNvPr id="242" name="Google Shape;242;p43"/>
          <p:cNvSpPr txBox="1"/>
          <p:nvPr>
            <p:ph type="title"/>
          </p:nvPr>
        </p:nvSpPr>
        <p:spPr>
          <a:xfrm>
            <a:off x="311700" y="338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Wikitext </a:t>
            </a:r>
            <a:r>
              <a:rPr lang="en"/>
              <a:t>Cheat Sheet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aphicFrame>
        <p:nvGraphicFramePr>
          <p:cNvPr id="247" name="Google Shape;247;p44"/>
          <p:cNvGraphicFramePr/>
          <p:nvPr/>
        </p:nvGraphicFramePr>
        <p:xfrm>
          <a:off x="311700" y="1814475"/>
          <a:ext cx="3000000" cy="3000000"/>
        </p:xfrm>
        <a:graphic>
          <a:graphicData uri="http://schemas.openxmlformats.org/drawingml/2006/table">
            <a:tbl>
              <a:tblPr>
                <a:noFill/>
                <a:tableStyleId>{92169334-6055-4989-8BE0-AA55E404D151}</a:tableStyleId>
              </a:tblPr>
              <a:tblGrid>
                <a:gridCol w="1207825"/>
                <a:gridCol w="4333050"/>
                <a:gridCol w="3174725"/>
              </a:tblGrid>
              <a:tr h="476600">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Plain website</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https://www.wikipedia.org</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marR="127000" rtl="0" algn="ctr">
                        <a:lnSpc>
                          <a:spcPct val="115000"/>
                        </a:lnSpc>
                        <a:spcBef>
                          <a:spcPts val="400"/>
                        </a:spcBef>
                        <a:spcAft>
                          <a:spcPts val="500"/>
                        </a:spcAft>
                        <a:buNone/>
                      </a:pPr>
                      <a:r>
                        <a:rPr lang="en" sz="1800" u="sng">
                          <a:solidFill>
                            <a:srgbClr val="663366"/>
                          </a:solidFill>
                          <a:latin typeface="Ubuntu"/>
                          <a:ea typeface="Ubuntu"/>
                          <a:cs typeface="Ubuntu"/>
                          <a:sym typeface="Ubuntu"/>
                          <a:hlinkClick r:id="rId3">
                            <a:extLst>
                              <a:ext uri="{A12FA001-AC4F-418D-AE19-62706E023703}">
                                <ahyp:hlinkClr val="tx"/>
                              </a:ext>
                            </a:extLst>
                          </a:hlinkClick>
                        </a:rPr>
                        <a:t>https://www.wikipedia.org</a:t>
                      </a:r>
                      <a:endParaRPr sz="1800" u="sng">
                        <a:solidFill>
                          <a:srgbClr val="663366"/>
                        </a:solidFill>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r>
              <a:tr h="648725">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Link and name a website</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[https://www.wikipedia.org/ Wikipedia]</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c>
                  <a:txBody>
                    <a:bodyPr/>
                    <a:lstStyle/>
                    <a:p>
                      <a:pPr indent="0" lvl="0" marL="0" marR="127000" rtl="0" algn="ctr">
                        <a:lnSpc>
                          <a:spcPct val="115000"/>
                        </a:lnSpc>
                        <a:spcBef>
                          <a:spcPts val="400"/>
                        </a:spcBef>
                        <a:spcAft>
                          <a:spcPts val="500"/>
                        </a:spcAft>
                        <a:buNone/>
                      </a:pPr>
                      <a:r>
                        <a:rPr lang="en" sz="1800" u="sng">
                          <a:solidFill>
                            <a:srgbClr val="663366"/>
                          </a:solidFill>
                          <a:latin typeface="Ubuntu"/>
                          <a:ea typeface="Ubuntu"/>
                          <a:cs typeface="Ubuntu"/>
                          <a:sym typeface="Ubuntu"/>
                          <a:hlinkClick r:id="rId4">
                            <a:extLst>
                              <a:ext uri="{A12FA001-AC4F-418D-AE19-62706E023703}">
                                <ahyp:hlinkClr val="tx"/>
                              </a:ext>
                            </a:extLst>
                          </a:hlinkClick>
                        </a:rPr>
                        <a:t>Wikipedia</a:t>
                      </a:r>
                      <a:endParaRPr sz="1800" u="sng">
                        <a:solidFill>
                          <a:srgbClr val="663366"/>
                        </a:solidFill>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lnB cap="flat" cmpd="sng" w="9525">
                      <a:solidFill>
                        <a:srgbClr val="CEE0F2"/>
                      </a:solidFill>
                      <a:prstDash val="solid"/>
                      <a:round/>
                      <a:headEnd len="sm" w="sm" type="none"/>
                      <a:tailEnd len="sm" w="sm" type="none"/>
                    </a:lnB>
                  </a:tcPr>
                </a:tc>
              </a:tr>
              <a:tr h="732225">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Sign a talk page</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tcPr>
                </a:tc>
                <a:tc>
                  <a:txBody>
                    <a:bodyPr/>
                    <a:lstStyle/>
                    <a:p>
                      <a:pPr indent="0" lvl="0" marL="0" rtl="0" algn="l">
                        <a:lnSpc>
                          <a:spcPct val="115000"/>
                        </a:lnSpc>
                        <a:spcBef>
                          <a:spcPts val="400"/>
                        </a:spcBef>
                        <a:spcAft>
                          <a:spcPts val="500"/>
                        </a:spcAft>
                        <a:buNone/>
                      </a:pPr>
                      <a:r>
                        <a:rPr lang="en" sz="1800">
                          <a:latin typeface="Ubuntu"/>
                          <a:ea typeface="Ubuntu"/>
                          <a:cs typeface="Ubuntu"/>
                          <a:sym typeface="Ubuntu"/>
                        </a:rPr>
                        <a:t>~~~~</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tcPr>
                </a:tc>
                <a:tc>
                  <a:txBody>
                    <a:bodyPr/>
                    <a:lstStyle/>
                    <a:p>
                      <a:pPr indent="0" lvl="0" marL="0" marR="127000" rtl="0" algn="ctr">
                        <a:lnSpc>
                          <a:spcPct val="115000"/>
                        </a:lnSpc>
                        <a:spcBef>
                          <a:spcPts val="400"/>
                        </a:spcBef>
                        <a:spcAft>
                          <a:spcPts val="500"/>
                        </a:spcAft>
                        <a:buNone/>
                      </a:pPr>
                      <a:r>
                        <a:rPr lang="en" sz="1800">
                          <a:latin typeface="Ubuntu"/>
                          <a:ea typeface="Ubuntu"/>
                          <a:cs typeface="Ubuntu"/>
                          <a:sym typeface="Ubuntu"/>
                        </a:rPr>
                        <a:t>Username (talk) 01:58, 21 October 2019 (UTC)</a:t>
                      </a:r>
                      <a:endParaRPr sz="1800">
                        <a:latin typeface="Ubuntu"/>
                        <a:ea typeface="Ubuntu"/>
                        <a:cs typeface="Ubuntu"/>
                        <a:sym typeface="Ubuntu"/>
                      </a:endParaRPr>
                    </a:p>
                  </a:txBody>
                  <a:tcPr marT="91425" marB="91425" marR="91425" marL="91425">
                    <a:lnT cap="flat" cmpd="sng" w="9525">
                      <a:solidFill>
                        <a:srgbClr val="CEE0F2"/>
                      </a:solidFill>
                      <a:prstDash val="solid"/>
                      <a:round/>
                      <a:headEnd len="sm" w="sm" type="none"/>
                      <a:tailEnd len="sm" w="sm" type="none"/>
                    </a:lnT>
                  </a:tcPr>
                </a:tc>
              </a:tr>
            </a:tbl>
          </a:graphicData>
        </a:graphic>
      </p:graphicFrame>
      <p:sp>
        <p:nvSpPr>
          <p:cNvPr id="248" name="Google Shape;248;p44"/>
          <p:cNvSpPr txBox="1"/>
          <p:nvPr>
            <p:ph type="title"/>
          </p:nvPr>
        </p:nvSpPr>
        <p:spPr>
          <a:xfrm>
            <a:off x="311700" y="338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Wikitext Cheatsheet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5"/>
          <p:cNvPicPr preferRelativeResize="0"/>
          <p:nvPr/>
        </p:nvPicPr>
        <p:blipFill>
          <a:blip r:embed="rId3">
            <a:alphaModFix/>
          </a:blip>
          <a:stretch>
            <a:fillRect/>
          </a:stretch>
        </p:blipFill>
        <p:spPr>
          <a:xfrm>
            <a:off x="152400" y="2491950"/>
            <a:ext cx="8839201" cy="18740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46"/>
          <p:cNvPicPr preferRelativeResize="0"/>
          <p:nvPr/>
        </p:nvPicPr>
        <p:blipFill>
          <a:blip r:embed="rId3">
            <a:alphaModFix/>
          </a:blip>
          <a:stretch>
            <a:fillRect/>
          </a:stretch>
        </p:blipFill>
        <p:spPr>
          <a:xfrm>
            <a:off x="152400" y="1100425"/>
            <a:ext cx="8839200" cy="4657154"/>
          </a:xfrm>
          <a:prstGeom prst="rect">
            <a:avLst/>
          </a:prstGeom>
          <a:noFill/>
          <a:ln>
            <a:noFill/>
          </a:ln>
        </p:spPr>
      </p:pic>
      <p:sp>
        <p:nvSpPr>
          <p:cNvPr id="259" name="Google Shape;259;p46"/>
          <p:cNvSpPr/>
          <p:nvPr/>
        </p:nvSpPr>
        <p:spPr>
          <a:xfrm>
            <a:off x="8515350" y="1066800"/>
            <a:ext cx="476400" cy="381000"/>
          </a:xfrm>
          <a:prstGeom prst="flowChartConnector">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7"/>
          <p:cNvPicPr preferRelativeResize="0"/>
          <p:nvPr/>
        </p:nvPicPr>
        <p:blipFill>
          <a:blip r:embed="rId3">
            <a:alphaModFix/>
          </a:blip>
          <a:stretch>
            <a:fillRect/>
          </a:stretch>
        </p:blipFill>
        <p:spPr>
          <a:xfrm>
            <a:off x="152400" y="971263"/>
            <a:ext cx="8839200" cy="491548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8"/>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Get Started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9"/>
          <p:cNvPicPr preferRelativeResize="0"/>
          <p:nvPr/>
        </p:nvPicPr>
        <p:blipFill rotWithShape="1">
          <a:blip r:embed="rId3">
            <a:alphaModFix/>
          </a:blip>
          <a:srcRect b="0" l="1400" r="0" t="0"/>
          <a:stretch/>
        </p:blipFill>
        <p:spPr>
          <a:xfrm>
            <a:off x="181225" y="3549950"/>
            <a:ext cx="5218286" cy="2979674"/>
          </a:xfrm>
          <a:prstGeom prst="rect">
            <a:avLst/>
          </a:prstGeom>
          <a:noFill/>
          <a:ln>
            <a:noFill/>
          </a:ln>
          <a:effectLst>
            <a:outerShdw blurRad="57150" rotWithShape="0" algn="bl" dir="5400000" dist="19050">
              <a:srgbClr val="000000">
                <a:alpha val="50000"/>
              </a:srgbClr>
            </a:outerShdw>
          </a:effectLst>
        </p:spPr>
      </p:pic>
      <p:pic>
        <p:nvPicPr>
          <p:cNvPr id="275" name="Google Shape;275;p49"/>
          <p:cNvPicPr preferRelativeResize="0"/>
          <p:nvPr/>
        </p:nvPicPr>
        <p:blipFill>
          <a:blip r:embed="rId4">
            <a:alphaModFix/>
          </a:blip>
          <a:stretch>
            <a:fillRect/>
          </a:stretch>
        </p:blipFill>
        <p:spPr>
          <a:xfrm>
            <a:off x="91325" y="152400"/>
            <a:ext cx="4859024" cy="2601175"/>
          </a:xfrm>
          <a:prstGeom prst="rect">
            <a:avLst/>
          </a:prstGeom>
          <a:noFill/>
          <a:ln>
            <a:noFill/>
          </a:ln>
          <a:effectLst>
            <a:outerShdw blurRad="57150" rotWithShape="0" algn="bl" dir="5400000" dist="19050">
              <a:srgbClr val="000000">
                <a:alpha val="50000"/>
              </a:srgbClr>
            </a:outerShdw>
          </a:effectLst>
        </p:spPr>
      </p:pic>
      <p:pic>
        <p:nvPicPr>
          <p:cNvPr id="276" name="Google Shape;276;p49"/>
          <p:cNvPicPr preferRelativeResize="0"/>
          <p:nvPr/>
        </p:nvPicPr>
        <p:blipFill rotWithShape="1">
          <a:blip r:embed="rId5">
            <a:alphaModFix/>
          </a:blip>
          <a:srcRect b="0" l="794" r="0" t="0"/>
          <a:stretch/>
        </p:blipFill>
        <p:spPr>
          <a:xfrm>
            <a:off x="3672200" y="972675"/>
            <a:ext cx="5316402" cy="29796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50"/>
          <p:cNvPicPr preferRelativeResize="0"/>
          <p:nvPr/>
        </p:nvPicPr>
        <p:blipFill>
          <a:blip r:embed="rId3">
            <a:alphaModFix/>
          </a:blip>
          <a:stretch>
            <a:fillRect/>
          </a:stretch>
        </p:blipFill>
        <p:spPr>
          <a:xfrm>
            <a:off x="346525" y="1037650"/>
            <a:ext cx="8450950" cy="4782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latin typeface="Ubuntu"/>
                <a:ea typeface="Ubuntu"/>
                <a:cs typeface="Ubuntu"/>
                <a:sym typeface="Ubuntu"/>
              </a:rPr>
              <a:t>Conflict of interest </a:t>
            </a:r>
            <a:r>
              <a:rPr lang="en">
                <a:latin typeface="Ubuntu"/>
                <a:ea typeface="Ubuntu"/>
                <a:cs typeface="Ubuntu"/>
                <a:sym typeface="Ubuntu"/>
              </a:rPr>
              <a:t>(WP:COI)</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87" name="Google Shape;287;p51"/>
          <p:cNvSpPr txBox="1"/>
          <p:nvPr>
            <p:ph idx="1" type="body"/>
          </p:nvPr>
        </p:nvSpPr>
        <p:spPr>
          <a:xfrm>
            <a:off x="311700" y="1688200"/>
            <a:ext cx="8520600" cy="48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Contributing to Wikipedia about:</a:t>
            </a:r>
            <a:endParaRPr sz="3600">
              <a:latin typeface="Ubuntu"/>
              <a:ea typeface="Ubuntu"/>
              <a:cs typeface="Ubuntu"/>
              <a:sym typeface="Ubuntu"/>
            </a:endParaRPr>
          </a:p>
          <a:p>
            <a:pPr indent="-457200" lvl="0" marL="457200" rtl="0" algn="l">
              <a:spcBef>
                <a:spcPts val="1000"/>
              </a:spcBef>
              <a:spcAft>
                <a:spcPts val="0"/>
              </a:spcAft>
              <a:buSzPts val="3600"/>
              <a:buFont typeface="Ubuntu"/>
              <a:buChar char="●"/>
            </a:pPr>
            <a:r>
              <a:rPr lang="en" sz="3600">
                <a:latin typeface="Ubuntu"/>
                <a:ea typeface="Ubuntu"/>
                <a:cs typeface="Ubuntu"/>
                <a:sym typeface="Ubuntu"/>
              </a:rPr>
              <a:t>Yourself</a:t>
            </a:r>
            <a:endParaRPr sz="3600">
              <a:latin typeface="Ubuntu"/>
              <a:ea typeface="Ubuntu"/>
              <a:cs typeface="Ubuntu"/>
              <a:sym typeface="Ubuntu"/>
            </a:endParaRPr>
          </a:p>
          <a:p>
            <a:pPr indent="-457200" lvl="0" marL="457200" rtl="0" algn="l">
              <a:spcBef>
                <a:spcPts val="0"/>
              </a:spcBef>
              <a:spcAft>
                <a:spcPts val="0"/>
              </a:spcAft>
              <a:buSzPts val="3600"/>
              <a:buFont typeface="Ubuntu"/>
              <a:buChar char="●"/>
            </a:pPr>
            <a:r>
              <a:rPr lang="en" sz="3600">
                <a:latin typeface="Ubuntu"/>
                <a:ea typeface="Ubuntu"/>
                <a:cs typeface="Ubuntu"/>
                <a:sym typeface="Ubuntu"/>
              </a:rPr>
              <a:t>Family and</a:t>
            </a:r>
            <a:r>
              <a:rPr lang="en" sz="3600">
                <a:latin typeface="Ubuntu"/>
                <a:ea typeface="Ubuntu"/>
                <a:cs typeface="Ubuntu"/>
                <a:sym typeface="Ubuntu"/>
              </a:rPr>
              <a:t> f</a:t>
            </a:r>
            <a:r>
              <a:rPr lang="en" sz="3600">
                <a:latin typeface="Ubuntu"/>
                <a:ea typeface="Ubuntu"/>
                <a:cs typeface="Ubuntu"/>
                <a:sym typeface="Ubuntu"/>
              </a:rPr>
              <a:t>riends</a:t>
            </a:r>
            <a:endParaRPr sz="3600">
              <a:latin typeface="Ubuntu"/>
              <a:ea typeface="Ubuntu"/>
              <a:cs typeface="Ubuntu"/>
              <a:sym typeface="Ubuntu"/>
            </a:endParaRPr>
          </a:p>
          <a:p>
            <a:pPr indent="-457200" lvl="0" marL="457200" rtl="0" algn="l">
              <a:spcBef>
                <a:spcPts val="0"/>
              </a:spcBef>
              <a:spcAft>
                <a:spcPts val="0"/>
              </a:spcAft>
              <a:buSzPts val="3600"/>
              <a:buFont typeface="Ubuntu"/>
              <a:buChar char="●"/>
            </a:pPr>
            <a:r>
              <a:rPr lang="en" sz="3600">
                <a:latin typeface="Ubuntu"/>
                <a:ea typeface="Ubuntu"/>
                <a:cs typeface="Ubuntu"/>
                <a:sym typeface="Ubuntu"/>
              </a:rPr>
              <a:t>Clients and</a:t>
            </a:r>
            <a:r>
              <a:rPr lang="en" sz="3600">
                <a:latin typeface="Ubuntu"/>
                <a:ea typeface="Ubuntu"/>
                <a:cs typeface="Ubuntu"/>
                <a:sym typeface="Ubuntu"/>
              </a:rPr>
              <a:t> </a:t>
            </a:r>
            <a:r>
              <a:rPr lang="en" sz="3600">
                <a:latin typeface="Ubuntu"/>
                <a:ea typeface="Ubuntu"/>
                <a:cs typeface="Ubuntu"/>
                <a:sym typeface="Ubuntu"/>
              </a:rPr>
              <a:t>employers, </a:t>
            </a:r>
            <a:endParaRPr sz="3600">
              <a:latin typeface="Ubuntu"/>
              <a:ea typeface="Ubuntu"/>
              <a:cs typeface="Ubuntu"/>
              <a:sym typeface="Ubuntu"/>
            </a:endParaRPr>
          </a:p>
          <a:p>
            <a:pPr indent="-457200" lvl="0" marL="457200" rtl="0" algn="l">
              <a:spcBef>
                <a:spcPts val="0"/>
              </a:spcBef>
              <a:spcAft>
                <a:spcPts val="0"/>
              </a:spcAft>
              <a:buSzPts val="3600"/>
              <a:buFont typeface="Ubuntu"/>
              <a:buChar char="●"/>
            </a:pPr>
            <a:r>
              <a:rPr lang="en" sz="3600">
                <a:latin typeface="Ubuntu"/>
                <a:ea typeface="Ubuntu"/>
                <a:cs typeface="Ubuntu"/>
                <a:sym typeface="Ubuntu"/>
              </a:rPr>
              <a:t>Or your financial and other relationships</a:t>
            </a:r>
            <a:endParaRPr sz="3600">
              <a:latin typeface="Ubuntu"/>
              <a:ea typeface="Ubuntu"/>
              <a:cs typeface="Ubuntu"/>
              <a:sym typeface="Ubuntu"/>
            </a:endParaRPr>
          </a:p>
          <a:p>
            <a:pPr indent="0" lvl="0" marL="0" rtl="0" algn="l">
              <a:spcBef>
                <a:spcPts val="1000"/>
              </a:spcBef>
              <a:spcAft>
                <a:spcPts val="1000"/>
              </a:spcAft>
              <a:buNone/>
            </a:pPr>
            <a:r>
              <a:t/>
            </a:r>
            <a:endParaRPr sz="24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52400" y="423138"/>
            <a:ext cx="8839199" cy="60117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Good Places to Start</a:t>
            </a:r>
            <a:endParaRPr sz="3600"/>
          </a:p>
        </p:txBody>
      </p:sp>
      <p:sp>
        <p:nvSpPr>
          <p:cNvPr id="293" name="Google Shape;293;p5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Choose a topic that is </a:t>
            </a:r>
            <a:r>
              <a:rPr b="1" lang="en" sz="2400">
                <a:latin typeface="Ubuntu"/>
                <a:ea typeface="Ubuntu"/>
                <a:cs typeface="Ubuntu"/>
                <a:sym typeface="Ubuntu"/>
              </a:rPr>
              <a:t>well known in your discipline</a:t>
            </a:r>
            <a:r>
              <a:rPr lang="en" sz="2400">
                <a:latin typeface="Ubuntu"/>
                <a:ea typeface="Ubuntu"/>
                <a:cs typeface="Ubuntu"/>
                <a:sym typeface="Ubuntu"/>
              </a:rPr>
              <a:t>, but only </a:t>
            </a:r>
            <a:r>
              <a:rPr b="1" lang="en" sz="2400">
                <a:latin typeface="Ubuntu"/>
                <a:ea typeface="Ubuntu"/>
                <a:cs typeface="Ubuntu"/>
                <a:sym typeface="Ubuntu"/>
              </a:rPr>
              <a:t>weakly represented on Wikipedia</a:t>
            </a:r>
            <a:r>
              <a:rPr lang="en" sz="2400">
                <a:latin typeface="Ubuntu"/>
                <a:ea typeface="Ubuntu"/>
                <a:cs typeface="Ubuntu"/>
                <a:sym typeface="Ubuntu"/>
              </a:rPr>
              <a:t>.</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Look for </a:t>
            </a:r>
            <a:r>
              <a:rPr b="1" lang="en" sz="2400">
                <a:latin typeface="Ubuntu"/>
                <a:ea typeface="Ubuntu"/>
                <a:cs typeface="Ubuntu"/>
                <a:sym typeface="Ubuntu"/>
              </a:rPr>
              <a:t>articles considered “stub” or “start” class</a:t>
            </a:r>
            <a:r>
              <a:rPr lang="en" sz="2400">
                <a:latin typeface="Ubuntu"/>
                <a:ea typeface="Ubuntu"/>
                <a:cs typeface="Ubuntu"/>
                <a:sym typeface="Ubuntu"/>
              </a:rPr>
              <a:t> on Wikipedia’s internal quality scale. You can see an article’s rat</a:t>
            </a:r>
            <a:r>
              <a:rPr lang="en" sz="2400">
                <a:latin typeface="Ubuntu"/>
                <a:ea typeface="Ubuntu"/>
                <a:cs typeface="Ubuntu"/>
                <a:sym typeface="Ubuntu"/>
              </a:rPr>
              <a:t>ing by visiting its talk page.</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Start with a </a:t>
            </a:r>
            <a:r>
              <a:rPr b="1" lang="en" sz="2400">
                <a:latin typeface="Ubuntu"/>
                <a:ea typeface="Ubuntu"/>
                <a:cs typeface="Ubuntu"/>
                <a:sym typeface="Ubuntu"/>
              </a:rPr>
              <a:t>reference</a:t>
            </a:r>
            <a:endParaRPr b="1"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Upload a photo to </a:t>
            </a:r>
            <a:r>
              <a:rPr b="1" lang="en" sz="2400">
                <a:latin typeface="Ubuntu"/>
                <a:ea typeface="Ubuntu"/>
                <a:cs typeface="Ubuntu"/>
                <a:sym typeface="Ubuntu"/>
              </a:rPr>
              <a:t>Wikimedia Commons</a:t>
            </a:r>
            <a:endParaRPr b="1" sz="2400">
              <a:latin typeface="Ubuntu"/>
              <a:ea typeface="Ubuntu"/>
              <a:cs typeface="Ubuntu"/>
              <a:sym typeface="Ubuntu"/>
            </a:endParaRPr>
          </a:p>
          <a:p>
            <a:pPr indent="-381000" lvl="0" marL="457200" rtl="0" algn="l">
              <a:spcBef>
                <a:spcPts val="1000"/>
              </a:spcBef>
              <a:spcAft>
                <a:spcPts val="1000"/>
              </a:spcAft>
              <a:buSzPts val="2400"/>
              <a:buFont typeface="Ubuntu"/>
              <a:buChar char="●"/>
            </a:pPr>
            <a:r>
              <a:rPr b="1" lang="en" sz="2400">
                <a:latin typeface="Ubuntu"/>
                <a:ea typeface="Ubuntu"/>
                <a:cs typeface="Ubuntu"/>
                <a:sym typeface="Ubuntu"/>
              </a:rPr>
              <a:t>Translate </a:t>
            </a:r>
            <a:r>
              <a:rPr lang="en" sz="2400">
                <a:latin typeface="Ubuntu"/>
                <a:ea typeface="Ubuntu"/>
                <a:cs typeface="Ubuntu"/>
                <a:sym typeface="Ubuntu"/>
              </a:rPr>
              <a:t>a page into another language</a:t>
            </a:r>
            <a:r>
              <a:rPr b="1" lang="en" sz="2400">
                <a:latin typeface="Ubuntu"/>
                <a:ea typeface="Ubuntu"/>
                <a:cs typeface="Ubuntu"/>
                <a:sym typeface="Ubuntu"/>
              </a:rPr>
              <a:t> </a:t>
            </a:r>
            <a:endParaRPr b="1" sz="2400">
              <a:latin typeface="Ubuntu"/>
              <a:ea typeface="Ubuntu"/>
              <a:cs typeface="Ubuntu"/>
              <a:sym typeface="Ubuntu"/>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53"/>
          <p:cNvPicPr preferRelativeResize="0"/>
          <p:nvPr/>
        </p:nvPicPr>
        <p:blipFill>
          <a:blip r:embed="rId3">
            <a:alphaModFix/>
          </a:blip>
          <a:stretch>
            <a:fillRect/>
          </a:stretch>
        </p:blipFill>
        <p:spPr>
          <a:xfrm>
            <a:off x="152400" y="678363"/>
            <a:ext cx="8839199" cy="550127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Good Places to Start</a:t>
            </a:r>
            <a:endParaRPr sz="3600"/>
          </a:p>
        </p:txBody>
      </p:sp>
      <p:sp>
        <p:nvSpPr>
          <p:cNvPr id="304" name="Google Shape;304;p5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Choose a topic that is </a:t>
            </a:r>
            <a:r>
              <a:rPr b="1" lang="en" sz="2400">
                <a:latin typeface="Ubuntu"/>
                <a:ea typeface="Ubuntu"/>
                <a:cs typeface="Ubuntu"/>
                <a:sym typeface="Ubuntu"/>
              </a:rPr>
              <a:t>well known in your discipline</a:t>
            </a:r>
            <a:r>
              <a:rPr lang="en" sz="2400">
                <a:latin typeface="Ubuntu"/>
                <a:ea typeface="Ubuntu"/>
                <a:cs typeface="Ubuntu"/>
                <a:sym typeface="Ubuntu"/>
              </a:rPr>
              <a:t>, but only </a:t>
            </a:r>
            <a:r>
              <a:rPr b="1" lang="en" sz="2400">
                <a:latin typeface="Ubuntu"/>
                <a:ea typeface="Ubuntu"/>
                <a:cs typeface="Ubuntu"/>
                <a:sym typeface="Ubuntu"/>
              </a:rPr>
              <a:t>weakly represented on Wikipedia</a:t>
            </a:r>
            <a:r>
              <a:rPr lang="en" sz="2400">
                <a:latin typeface="Ubuntu"/>
                <a:ea typeface="Ubuntu"/>
                <a:cs typeface="Ubuntu"/>
                <a:sym typeface="Ubuntu"/>
              </a:rPr>
              <a:t>.</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Look for </a:t>
            </a:r>
            <a:r>
              <a:rPr b="1" lang="en" sz="2400">
                <a:latin typeface="Ubuntu"/>
                <a:ea typeface="Ubuntu"/>
                <a:cs typeface="Ubuntu"/>
                <a:sym typeface="Ubuntu"/>
              </a:rPr>
              <a:t>articles considered “stub” or “start” class</a:t>
            </a:r>
            <a:r>
              <a:rPr lang="en" sz="2400">
                <a:latin typeface="Ubuntu"/>
                <a:ea typeface="Ubuntu"/>
                <a:cs typeface="Ubuntu"/>
                <a:sym typeface="Ubuntu"/>
              </a:rPr>
              <a:t> on Wikipedia’s internal quality scale. You can see an article’s rating by visiting its talk page.</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Start with a </a:t>
            </a:r>
            <a:r>
              <a:rPr b="1" lang="en" sz="2400">
                <a:latin typeface="Ubuntu"/>
                <a:ea typeface="Ubuntu"/>
                <a:cs typeface="Ubuntu"/>
                <a:sym typeface="Ubuntu"/>
              </a:rPr>
              <a:t>reference</a:t>
            </a:r>
            <a:endParaRPr b="1"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Upload a photo to </a:t>
            </a:r>
            <a:r>
              <a:rPr b="1" lang="en" sz="2400">
                <a:latin typeface="Ubuntu"/>
                <a:ea typeface="Ubuntu"/>
                <a:cs typeface="Ubuntu"/>
                <a:sym typeface="Ubuntu"/>
              </a:rPr>
              <a:t>Wikimedia Commons</a:t>
            </a:r>
            <a:endParaRPr b="1" sz="2400">
              <a:latin typeface="Ubuntu"/>
              <a:ea typeface="Ubuntu"/>
              <a:cs typeface="Ubuntu"/>
              <a:sym typeface="Ubuntu"/>
            </a:endParaRPr>
          </a:p>
          <a:p>
            <a:pPr indent="-381000" lvl="0" marL="457200" rtl="0" algn="l">
              <a:spcBef>
                <a:spcPts val="1000"/>
              </a:spcBef>
              <a:spcAft>
                <a:spcPts val="1000"/>
              </a:spcAft>
              <a:buSzPts val="2400"/>
              <a:buFont typeface="Ubuntu"/>
              <a:buChar char="●"/>
            </a:pPr>
            <a:r>
              <a:rPr b="1" lang="en" sz="2400">
                <a:latin typeface="Ubuntu"/>
                <a:ea typeface="Ubuntu"/>
                <a:cs typeface="Ubuntu"/>
                <a:sym typeface="Ubuntu"/>
              </a:rPr>
              <a:t>Translate </a:t>
            </a:r>
            <a:r>
              <a:rPr lang="en" sz="2400">
                <a:latin typeface="Ubuntu"/>
                <a:ea typeface="Ubuntu"/>
                <a:cs typeface="Ubuntu"/>
                <a:sym typeface="Ubuntu"/>
              </a:rPr>
              <a:t>a page into another language</a:t>
            </a:r>
            <a:r>
              <a:rPr b="1" lang="en" sz="2400">
                <a:latin typeface="Ubuntu"/>
                <a:ea typeface="Ubuntu"/>
                <a:cs typeface="Ubuntu"/>
                <a:sym typeface="Ubuntu"/>
              </a:rPr>
              <a:t> </a:t>
            </a:r>
            <a:endParaRPr b="1" sz="2400">
              <a:latin typeface="Ubuntu"/>
              <a:ea typeface="Ubuntu"/>
              <a:cs typeface="Ubuntu"/>
              <a:sym typeface="Ubuntu"/>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55"/>
          <p:cNvPicPr preferRelativeResize="0"/>
          <p:nvPr/>
        </p:nvPicPr>
        <p:blipFill>
          <a:blip r:embed="rId3">
            <a:alphaModFix/>
          </a:blip>
          <a:stretch>
            <a:fillRect/>
          </a:stretch>
        </p:blipFill>
        <p:spPr>
          <a:xfrm>
            <a:off x="2892575" y="279713"/>
            <a:ext cx="2830000" cy="6298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56"/>
          <p:cNvPicPr preferRelativeResize="0"/>
          <p:nvPr/>
        </p:nvPicPr>
        <p:blipFill>
          <a:blip r:embed="rId3">
            <a:alphaModFix/>
          </a:blip>
          <a:stretch>
            <a:fillRect/>
          </a:stretch>
        </p:blipFill>
        <p:spPr>
          <a:xfrm>
            <a:off x="152400" y="1449675"/>
            <a:ext cx="8839200" cy="39586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7"/>
          <p:cNvPicPr preferRelativeResize="0"/>
          <p:nvPr/>
        </p:nvPicPr>
        <p:blipFill>
          <a:blip r:embed="rId3">
            <a:alphaModFix/>
          </a:blip>
          <a:stretch>
            <a:fillRect/>
          </a:stretch>
        </p:blipFill>
        <p:spPr>
          <a:xfrm>
            <a:off x="152400" y="386938"/>
            <a:ext cx="8839199" cy="60841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8"/>
          <p:cNvPicPr preferRelativeResize="0"/>
          <p:nvPr/>
        </p:nvPicPr>
        <p:blipFill>
          <a:blip r:embed="rId3">
            <a:alphaModFix/>
          </a:blip>
          <a:stretch>
            <a:fillRect/>
          </a:stretch>
        </p:blipFill>
        <p:spPr>
          <a:xfrm>
            <a:off x="152400" y="1579813"/>
            <a:ext cx="8839200" cy="3698381"/>
          </a:xfrm>
          <a:prstGeom prst="rect">
            <a:avLst/>
          </a:prstGeom>
          <a:noFill/>
          <a:ln>
            <a:noFill/>
          </a:ln>
        </p:spPr>
      </p:pic>
      <p:sp>
        <p:nvSpPr>
          <p:cNvPr id="325" name="Google Shape;325;p58"/>
          <p:cNvSpPr/>
          <p:nvPr/>
        </p:nvSpPr>
        <p:spPr>
          <a:xfrm>
            <a:off x="5949650" y="1423075"/>
            <a:ext cx="469200" cy="454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9"/>
          <p:cNvPicPr preferRelativeResize="0"/>
          <p:nvPr/>
        </p:nvPicPr>
        <p:blipFill>
          <a:blip r:embed="rId3">
            <a:alphaModFix/>
          </a:blip>
          <a:stretch>
            <a:fillRect/>
          </a:stretch>
        </p:blipFill>
        <p:spPr>
          <a:xfrm>
            <a:off x="152400" y="530875"/>
            <a:ext cx="8839200" cy="594065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60"/>
          <p:cNvPicPr preferRelativeResize="0"/>
          <p:nvPr/>
        </p:nvPicPr>
        <p:blipFill>
          <a:blip r:embed="rId3">
            <a:alphaModFix/>
          </a:blip>
          <a:stretch>
            <a:fillRect/>
          </a:stretch>
        </p:blipFill>
        <p:spPr>
          <a:xfrm>
            <a:off x="152400" y="686738"/>
            <a:ext cx="8839198" cy="548452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61"/>
          <p:cNvPicPr preferRelativeResize="0"/>
          <p:nvPr/>
        </p:nvPicPr>
        <p:blipFill>
          <a:blip r:embed="rId3">
            <a:alphaModFix/>
          </a:blip>
          <a:stretch>
            <a:fillRect/>
          </a:stretch>
        </p:blipFill>
        <p:spPr>
          <a:xfrm>
            <a:off x="152400" y="688850"/>
            <a:ext cx="8839197" cy="54803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Edit Wikipedia?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62"/>
          <p:cNvPicPr preferRelativeResize="0"/>
          <p:nvPr/>
        </p:nvPicPr>
        <p:blipFill>
          <a:blip r:embed="rId3">
            <a:alphaModFix/>
          </a:blip>
          <a:stretch>
            <a:fillRect/>
          </a:stretch>
        </p:blipFill>
        <p:spPr>
          <a:xfrm>
            <a:off x="152400" y="644138"/>
            <a:ext cx="8839201" cy="55697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63"/>
          <p:cNvPicPr preferRelativeResize="0"/>
          <p:nvPr/>
        </p:nvPicPr>
        <p:blipFill>
          <a:blip r:embed="rId3">
            <a:alphaModFix/>
          </a:blip>
          <a:stretch>
            <a:fillRect/>
          </a:stretch>
        </p:blipFill>
        <p:spPr>
          <a:xfrm>
            <a:off x="152400" y="1552975"/>
            <a:ext cx="8839203" cy="375204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64"/>
          <p:cNvPicPr preferRelativeResize="0"/>
          <p:nvPr/>
        </p:nvPicPr>
        <p:blipFill>
          <a:blip r:embed="rId3">
            <a:alphaModFix/>
          </a:blip>
          <a:stretch>
            <a:fillRect/>
          </a:stretch>
        </p:blipFill>
        <p:spPr>
          <a:xfrm>
            <a:off x="152400" y="672650"/>
            <a:ext cx="8839199" cy="551269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 Bold!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6"/>
          <p:cNvSpPr txBox="1"/>
          <p:nvPr>
            <p:ph idx="1" type="body"/>
          </p:nvPr>
        </p:nvSpPr>
        <p:spPr>
          <a:xfrm>
            <a:off x="311700" y="1536625"/>
            <a:ext cx="7776600" cy="45552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Font typeface="Ubuntu"/>
              <a:buChar char="●"/>
            </a:pPr>
            <a:r>
              <a:rPr lang="en" sz="2500">
                <a:latin typeface="Ubuntu"/>
                <a:ea typeface="Ubuntu"/>
                <a:cs typeface="Ubuntu"/>
                <a:sym typeface="Ubuntu"/>
              </a:rPr>
              <a:t>You can help add to the world</a:t>
            </a:r>
            <a:r>
              <a:rPr lang="en" sz="2500">
                <a:latin typeface="Ubuntu"/>
                <a:ea typeface="Ubuntu"/>
                <a:cs typeface="Ubuntu"/>
                <a:sym typeface="Ubuntu"/>
              </a:rPr>
              <a:t>'s knowledge by becoming a Wikipedia editor</a:t>
            </a:r>
            <a:endParaRPr sz="2500">
              <a:latin typeface="Ubuntu"/>
              <a:ea typeface="Ubuntu"/>
              <a:cs typeface="Ubuntu"/>
              <a:sym typeface="Ubuntu"/>
            </a:endParaRPr>
          </a:p>
          <a:p>
            <a:pPr indent="-387350" lvl="0" marL="457200" rtl="0" algn="l">
              <a:spcBef>
                <a:spcPts val="0"/>
              </a:spcBef>
              <a:spcAft>
                <a:spcPts val="0"/>
              </a:spcAft>
              <a:buSzPts val="2500"/>
              <a:buFont typeface="Ubuntu"/>
              <a:buChar char="●"/>
            </a:pPr>
            <a:r>
              <a:rPr lang="en" sz="2500">
                <a:latin typeface="Ubuntu"/>
                <a:ea typeface="Ubuntu"/>
                <a:cs typeface="Ubuntu"/>
                <a:sym typeface="Ubuntu"/>
              </a:rPr>
              <a:t>Wikipedia's content reflects the biases and interests of its editors</a:t>
            </a:r>
            <a:endParaRPr sz="2500">
              <a:latin typeface="Ubuntu"/>
              <a:ea typeface="Ubuntu"/>
              <a:cs typeface="Ubuntu"/>
              <a:sym typeface="Ubuntu"/>
            </a:endParaRPr>
          </a:p>
          <a:p>
            <a:pPr indent="-387350" lvl="0" marL="457200" rtl="0" algn="l">
              <a:spcBef>
                <a:spcPts val="0"/>
              </a:spcBef>
              <a:spcAft>
                <a:spcPts val="0"/>
              </a:spcAft>
              <a:buSzPts val="2500"/>
              <a:buFont typeface="Ubuntu"/>
              <a:buChar char="●"/>
            </a:pPr>
            <a:r>
              <a:rPr lang="en" sz="2500">
                <a:latin typeface="Ubuntu"/>
                <a:ea typeface="Ubuntu"/>
                <a:cs typeface="Ubuntu"/>
                <a:sym typeface="Ubuntu"/>
              </a:rPr>
              <a:t>The visual editor helps you contribute without dealing with Wikipedia's syntax</a:t>
            </a:r>
            <a:endParaRPr sz="2500">
              <a:latin typeface="Ubuntu"/>
              <a:ea typeface="Ubuntu"/>
              <a:cs typeface="Ubuntu"/>
              <a:sym typeface="Ubuntu"/>
            </a:endParaRPr>
          </a:p>
          <a:p>
            <a:pPr indent="-387350" lvl="0" marL="457200" rtl="0" algn="l">
              <a:spcBef>
                <a:spcPts val="0"/>
              </a:spcBef>
              <a:spcAft>
                <a:spcPts val="0"/>
              </a:spcAft>
              <a:buSzPts val="2500"/>
              <a:buFont typeface="Ubuntu"/>
              <a:buChar char="●"/>
            </a:pPr>
            <a:r>
              <a:rPr lang="en" sz="2500">
                <a:latin typeface="Ubuntu"/>
                <a:ea typeface="Ubuntu"/>
                <a:cs typeface="Ubuntu"/>
                <a:sym typeface="Ubuntu"/>
              </a:rPr>
              <a:t>Start small and help improve new pages before starting new ones</a:t>
            </a:r>
            <a:endParaRPr sz="2500">
              <a:latin typeface="Ubuntu"/>
              <a:ea typeface="Ubuntu"/>
              <a:cs typeface="Ubuntu"/>
              <a:sym typeface="Ubuntu"/>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7"/>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Notability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Notability Guidelines </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for Academics (WP:ACADEMIC)</a:t>
            </a:r>
            <a:endParaRPr>
              <a:latin typeface="Ubuntu"/>
              <a:ea typeface="Ubuntu"/>
              <a:cs typeface="Ubuntu"/>
              <a:sym typeface="Ubuntu"/>
            </a:endParaRPr>
          </a:p>
        </p:txBody>
      </p:sp>
      <p:sp>
        <p:nvSpPr>
          <p:cNvPr id="377" name="Google Shape;377;p68"/>
          <p:cNvSpPr txBox="1"/>
          <p:nvPr>
            <p:ph idx="1" type="body"/>
          </p:nvPr>
        </p:nvSpPr>
        <p:spPr>
          <a:xfrm>
            <a:off x="311700" y="1959550"/>
            <a:ext cx="8520600" cy="4596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Named</a:t>
            </a:r>
            <a:r>
              <a:rPr b="1" lang="en" sz="2400">
                <a:latin typeface="Ubuntu"/>
                <a:ea typeface="Ubuntu"/>
                <a:cs typeface="Ubuntu"/>
                <a:sym typeface="Ubuntu"/>
              </a:rPr>
              <a:t> a chair  or distinguished professor</a:t>
            </a:r>
            <a:r>
              <a:rPr lang="en" sz="2400">
                <a:latin typeface="Ubuntu"/>
                <a:ea typeface="Ubuntu"/>
                <a:cs typeface="Ubuntu"/>
                <a:sym typeface="Ubuntu"/>
              </a:rPr>
              <a:t> at a major institution of higher education and research</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Elected or appointed </a:t>
            </a:r>
            <a:r>
              <a:rPr b="1" lang="en" sz="2400">
                <a:latin typeface="Ubuntu"/>
                <a:ea typeface="Ubuntu"/>
                <a:cs typeface="Ubuntu"/>
                <a:sym typeface="Ubuntu"/>
              </a:rPr>
              <a:t>highest-level </a:t>
            </a:r>
            <a:r>
              <a:rPr b="1" lang="en" sz="2400">
                <a:latin typeface="Ubuntu"/>
                <a:ea typeface="Ubuntu"/>
                <a:cs typeface="Ubuntu"/>
                <a:sym typeface="Ubuntu"/>
              </a:rPr>
              <a:t>administrative post</a:t>
            </a:r>
            <a:r>
              <a:rPr lang="en" sz="2400">
                <a:latin typeface="Ubuntu"/>
                <a:ea typeface="Ubuntu"/>
                <a:cs typeface="Ubuntu"/>
                <a:sym typeface="Ubuntu"/>
              </a:rPr>
              <a:t> at a major academic institution or major academic society.</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Had </a:t>
            </a:r>
            <a:r>
              <a:rPr b="1" lang="en" sz="2400">
                <a:latin typeface="Ubuntu"/>
                <a:ea typeface="Ubuntu"/>
                <a:cs typeface="Ubuntu"/>
                <a:sym typeface="Ubuntu"/>
              </a:rPr>
              <a:t>a substantial impact outside academia</a:t>
            </a:r>
            <a:r>
              <a:rPr lang="en" sz="2400">
                <a:latin typeface="Ubuntu"/>
                <a:ea typeface="Ubuntu"/>
                <a:cs typeface="Ubuntu"/>
                <a:sym typeface="Ubuntu"/>
              </a:rPr>
              <a:t> in their academic capacity.</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b="1" lang="en" sz="2400">
                <a:latin typeface="Ubuntu"/>
                <a:ea typeface="Ubuntu"/>
                <a:cs typeface="Ubuntu"/>
                <a:sym typeface="Ubuntu"/>
              </a:rPr>
              <a:t>Head or chief editor</a:t>
            </a:r>
            <a:r>
              <a:rPr lang="en" sz="2400">
                <a:latin typeface="Ubuntu"/>
                <a:ea typeface="Ubuntu"/>
                <a:cs typeface="Ubuntu"/>
                <a:sym typeface="Ubuntu"/>
              </a:rPr>
              <a:t> of a major, well-established academic journal in their subject area.</a:t>
            </a:r>
            <a:endParaRPr sz="2400">
              <a:latin typeface="Ubuntu"/>
              <a:ea typeface="Ubuntu"/>
              <a:cs typeface="Ubuntu"/>
              <a:sym typeface="Ubuntu"/>
            </a:endParaRPr>
          </a:p>
          <a:p>
            <a:pPr indent="0" lvl="0" marL="0" rtl="0" algn="l">
              <a:spcBef>
                <a:spcPts val="1000"/>
              </a:spcBef>
              <a:spcAft>
                <a:spcPts val="1000"/>
              </a:spcAft>
              <a:buNone/>
            </a:pPr>
            <a:r>
              <a:t/>
            </a:r>
            <a:endParaRPr sz="2400">
              <a:latin typeface="Ubuntu"/>
              <a:ea typeface="Ubuntu"/>
              <a:cs typeface="Ubuntu"/>
              <a:sym typeface="Ubuntu"/>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Notability Guidelines </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for Academics (WP:ACADEMIC)</a:t>
            </a:r>
            <a:endParaRPr>
              <a:latin typeface="Ubuntu"/>
              <a:ea typeface="Ubuntu"/>
              <a:cs typeface="Ubuntu"/>
              <a:sym typeface="Ubuntu"/>
            </a:endParaRPr>
          </a:p>
        </p:txBody>
      </p:sp>
      <p:sp>
        <p:nvSpPr>
          <p:cNvPr id="383" name="Google Shape;383;p69"/>
          <p:cNvSpPr txBox="1"/>
          <p:nvPr>
            <p:ph idx="1" type="body"/>
          </p:nvPr>
        </p:nvSpPr>
        <p:spPr>
          <a:xfrm>
            <a:off x="311700" y="1959550"/>
            <a:ext cx="8520600" cy="4132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Research has had </a:t>
            </a:r>
            <a:r>
              <a:rPr b="1" lang="en" sz="2400">
                <a:latin typeface="Ubuntu"/>
                <a:ea typeface="Ubuntu"/>
                <a:cs typeface="Ubuntu"/>
                <a:sym typeface="Ubuntu"/>
              </a:rPr>
              <a:t>a significant impact in their scholarly discipline</a:t>
            </a:r>
            <a:endParaRPr b="1"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Received a </a:t>
            </a:r>
            <a:r>
              <a:rPr b="1" lang="en" sz="2400">
                <a:latin typeface="Ubuntu"/>
                <a:ea typeface="Ubuntu"/>
                <a:cs typeface="Ubuntu"/>
                <a:sym typeface="Ubuntu"/>
              </a:rPr>
              <a:t>highly prestigious academic award</a:t>
            </a:r>
            <a:r>
              <a:rPr lang="en" sz="2400">
                <a:latin typeface="Ubuntu"/>
                <a:ea typeface="Ubuntu"/>
                <a:cs typeface="Ubuntu"/>
                <a:sym typeface="Ubuntu"/>
              </a:rPr>
              <a:t> or honor at a national or international level</a:t>
            </a:r>
            <a:endParaRPr sz="2400">
              <a:latin typeface="Ubuntu"/>
              <a:ea typeface="Ubuntu"/>
              <a:cs typeface="Ubuntu"/>
              <a:sym typeface="Ubuntu"/>
            </a:endParaRPr>
          </a:p>
          <a:p>
            <a:pPr indent="-381000" lvl="0" marL="457200" rtl="0" algn="l">
              <a:spcBef>
                <a:spcPts val="1000"/>
              </a:spcBef>
              <a:spcAft>
                <a:spcPts val="1000"/>
              </a:spcAft>
              <a:buSzPts val="2400"/>
              <a:buFont typeface="Ubuntu"/>
              <a:buChar char="●"/>
            </a:pPr>
            <a:r>
              <a:rPr lang="en" sz="2400">
                <a:latin typeface="Ubuntu"/>
                <a:ea typeface="Ubuntu"/>
                <a:cs typeface="Ubuntu"/>
                <a:sym typeface="Ubuntu"/>
              </a:rPr>
              <a:t>Elected </a:t>
            </a:r>
            <a:r>
              <a:rPr b="1" lang="en" sz="2400">
                <a:latin typeface="Ubuntu"/>
                <a:ea typeface="Ubuntu"/>
                <a:cs typeface="Ubuntu"/>
                <a:sym typeface="Ubuntu"/>
              </a:rPr>
              <a:t>member of a highly selective and prestigious scholarly society</a:t>
            </a:r>
            <a:r>
              <a:rPr lang="en" sz="2400">
                <a:latin typeface="Ubuntu"/>
                <a:ea typeface="Ubuntu"/>
                <a:cs typeface="Ubuntu"/>
                <a:sym typeface="Ubuntu"/>
              </a:rPr>
              <a:t> or association or a fellow of a major scholarly society which reserves fellow status as a highly selective honor.</a:t>
            </a:r>
            <a:endParaRPr sz="2400">
              <a:latin typeface="Ubuntu"/>
              <a:ea typeface="Ubuntu"/>
              <a:cs typeface="Ubuntu"/>
              <a:sym typeface="Ubuntu"/>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Notability Guidelines </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for Astronomical Objects (WP:</a:t>
            </a:r>
            <a:r>
              <a:rPr lang="en">
                <a:latin typeface="Ubuntu"/>
                <a:ea typeface="Ubuntu"/>
                <a:cs typeface="Ubuntu"/>
                <a:sym typeface="Ubuntu"/>
              </a:rPr>
              <a:t>NASTRO</a:t>
            </a:r>
            <a:r>
              <a:rPr lang="en">
                <a:latin typeface="Ubuntu"/>
                <a:ea typeface="Ubuntu"/>
                <a:cs typeface="Ubuntu"/>
                <a:sym typeface="Ubuntu"/>
              </a:rPr>
              <a:t>)</a:t>
            </a:r>
            <a:endParaRPr>
              <a:latin typeface="Ubuntu"/>
              <a:ea typeface="Ubuntu"/>
              <a:cs typeface="Ubuntu"/>
              <a:sym typeface="Ubuntu"/>
            </a:endParaRPr>
          </a:p>
        </p:txBody>
      </p:sp>
      <p:sp>
        <p:nvSpPr>
          <p:cNvPr id="389" name="Google Shape;389;p70"/>
          <p:cNvSpPr txBox="1"/>
          <p:nvPr>
            <p:ph idx="1" type="body"/>
          </p:nvPr>
        </p:nvSpPr>
        <p:spPr>
          <a:xfrm>
            <a:off x="311700" y="1959550"/>
            <a:ext cx="8520600" cy="4596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Is, or has been, </a:t>
            </a:r>
            <a:r>
              <a:rPr b="1" lang="en" sz="2400">
                <a:latin typeface="Ubuntu"/>
                <a:ea typeface="Ubuntu"/>
                <a:cs typeface="Ubuntu"/>
                <a:sym typeface="Ubuntu"/>
              </a:rPr>
              <a:t>visible to the naked eye</a:t>
            </a:r>
            <a:r>
              <a:rPr lang="en" sz="2400">
                <a:latin typeface="Ubuntu"/>
                <a:ea typeface="Ubuntu"/>
                <a:cs typeface="Ubuntu"/>
                <a:sym typeface="Ubuntu"/>
              </a:rPr>
              <a:t>.</a:t>
            </a:r>
            <a:r>
              <a:rPr lang="en" sz="2400">
                <a:latin typeface="Ubuntu"/>
                <a:ea typeface="Ubuntu"/>
                <a:cs typeface="Ubuntu"/>
                <a:sym typeface="Ubuntu"/>
              </a:rPr>
              <a:t> </a:t>
            </a:r>
            <a:endParaRPr sz="2400">
              <a:latin typeface="Ubuntu"/>
              <a:ea typeface="Ubuntu"/>
              <a:cs typeface="Ubuntu"/>
              <a:sym typeface="Ubuntu"/>
            </a:endParaRPr>
          </a:p>
          <a:p>
            <a:pPr indent="-381000" lvl="0" marL="457200" rtl="0" algn="l">
              <a:spcBef>
                <a:spcPts val="1000"/>
              </a:spcBef>
              <a:spcAft>
                <a:spcPts val="1000"/>
              </a:spcAft>
              <a:buSzPts val="2400"/>
              <a:buFont typeface="Ubuntu"/>
              <a:buChar char="●"/>
            </a:pPr>
            <a:r>
              <a:rPr lang="en" sz="2400">
                <a:latin typeface="Ubuntu"/>
                <a:ea typeface="Ubuntu"/>
                <a:cs typeface="Ubuntu"/>
                <a:sym typeface="Ubuntu"/>
              </a:rPr>
              <a:t>I</a:t>
            </a:r>
            <a:r>
              <a:rPr lang="en" sz="2400">
                <a:latin typeface="Ubuntu"/>
                <a:ea typeface="Ubuntu"/>
                <a:cs typeface="Ubuntu"/>
                <a:sym typeface="Ubuntu"/>
              </a:rPr>
              <a:t>s </a:t>
            </a:r>
            <a:r>
              <a:rPr b="1" lang="en" sz="2400">
                <a:latin typeface="Ubuntu"/>
                <a:ea typeface="Ubuntu"/>
                <a:cs typeface="Ubuntu"/>
                <a:sym typeface="Ubuntu"/>
              </a:rPr>
              <a:t>listed in catalogues of interest to amateur astronomers</a:t>
            </a:r>
            <a:r>
              <a:rPr lang="en" sz="2400">
                <a:latin typeface="Ubuntu"/>
                <a:ea typeface="Ubuntu"/>
                <a:cs typeface="Ubuntu"/>
                <a:sym typeface="Ubuntu"/>
              </a:rPr>
              <a:t> (e.g. Messier catalogue, Caldwell catalogue), or a catalogue of high historical importance (e.g. New General Catalogue). Being listed in comprehensive databases (e.g. SIMBAD or NED) and surveys (e.g. 2MASS or 2dFGRS) isn't enough for notability.</a:t>
            </a:r>
            <a:endParaRPr sz="2400">
              <a:latin typeface="Ubuntu"/>
              <a:ea typeface="Ubuntu"/>
              <a:cs typeface="Ubuntu"/>
              <a:sym typeface="Ubuntu"/>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Ubuntu"/>
                <a:ea typeface="Ubuntu"/>
                <a:cs typeface="Ubuntu"/>
                <a:sym typeface="Ubuntu"/>
              </a:rPr>
              <a:t>Notability Guidelines </a:t>
            </a:r>
            <a:endParaRPr sz="3600">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for Astronomical Objects (WP:NASTRO)</a:t>
            </a:r>
            <a:endParaRPr>
              <a:latin typeface="Ubuntu"/>
              <a:ea typeface="Ubuntu"/>
              <a:cs typeface="Ubuntu"/>
              <a:sym typeface="Ubuntu"/>
            </a:endParaRPr>
          </a:p>
        </p:txBody>
      </p:sp>
      <p:sp>
        <p:nvSpPr>
          <p:cNvPr id="395" name="Google Shape;395;p71"/>
          <p:cNvSpPr txBox="1"/>
          <p:nvPr>
            <p:ph idx="1" type="body"/>
          </p:nvPr>
        </p:nvSpPr>
        <p:spPr>
          <a:xfrm>
            <a:off x="311700" y="1959550"/>
            <a:ext cx="8520600" cy="4596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Ubuntu"/>
              <a:buChar char="●"/>
            </a:pPr>
            <a:r>
              <a:rPr lang="en" sz="2400">
                <a:latin typeface="Ubuntu"/>
                <a:ea typeface="Ubuntu"/>
                <a:cs typeface="Ubuntu"/>
                <a:sym typeface="Ubuntu"/>
              </a:rPr>
              <a:t>H</a:t>
            </a:r>
            <a:r>
              <a:rPr lang="en" sz="2400">
                <a:latin typeface="Ubuntu"/>
                <a:ea typeface="Ubuntu"/>
                <a:cs typeface="Ubuntu"/>
                <a:sym typeface="Ubuntu"/>
              </a:rPr>
              <a:t>as been the subject of </a:t>
            </a:r>
            <a:r>
              <a:rPr b="1" lang="en" sz="2400">
                <a:latin typeface="Ubuntu"/>
                <a:ea typeface="Ubuntu"/>
                <a:cs typeface="Ubuntu"/>
                <a:sym typeface="Ubuntu"/>
              </a:rPr>
              <a:t>multiple, non-trivial published works</a:t>
            </a:r>
            <a:r>
              <a:rPr lang="en" sz="2400">
                <a:latin typeface="Ubuntu"/>
                <a:ea typeface="Ubuntu"/>
                <a:cs typeface="Ubuntu"/>
                <a:sym typeface="Ubuntu"/>
              </a:rPr>
              <a:t> (newspaper articles, books, television documentaries and articles in peer-reviewed scientific journals).</a:t>
            </a:r>
            <a:endParaRPr sz="2400">
              <a:latin typeface="Ubuntu"/>
              <a:ea typeface="Ubuntu"/>
              <a:cs typeface="Ubuntu"/>
              <a:sym typeface="Ubuntu"/>
            </a:endParaRPr>
          </a:p>
          <a:p>
            <a:pPr indent="-381000" lvl="0" marL="457200" rtl="0" algn="l">
              <a:spcBef>
                <a:spcPts val="1000"/>
              </a:spcBef>
              <a:spcAft>
                <a:spcPts val="0"/>
              </a:spcAft>
              <a:buSzPts val="2400"/>
              <a:buFont typeface="Ubuntu"/>
              <a:buChar char="●"/>
            </a:pPr>
            <a:r>
              <a:rPr lang="en" sz="2400">
                <a:latin typeface="Ubuntu"/>
                <a:ea typeface="Ubuntu"/>
                <a:cs typeface="Ubuntu"/>
                <a:sym typeface="Ubuntu"/>
              </a:rPr>
              <a:t>The object was </a:t>
            </a:r>
            <a:r>
              <a:rPr b="1" lang="en" sz="2400">
                <a:latin typeface="Ubuntu"/>
                <a:ea typeface="Ubuntu"/>
                <a:cs typeface="Ubuntu"/>
                <a:sym typeface="Ubuntu"/>
              </a:rPr>
              <a:t>discovered before 1850</a:t>
            </a:r>
            <a:r>
              <a:rPr lang="en" sz="2400">
                <a:latin typeface="Ubuntu"/>
                <a:ea typeface="Ubuntu"/>
                <a:cs typeface="Ubuntu"/>
                <a:sym typeface="Ubuntu"/>
              </a:rPr>
              <a:t>, prior to the advent of stellar astrophotography or automated technology.</a:t>
            </a:r>
            <a:endParaRPr sz="2400">
              <a:latin typeface="Ubuntu"/>
              <a:ea typeface="Ubuntu"/>
              <a:cs typeface="Ubuntu"/>
              <a:sym typeface="Ubuntu"/>
            </a:endParaRPr>
          </a:p>
          <a:p>
            <a:pPr indent="0" lvl="0" marL="0" rtl="0" algn="l">
              <a:spcBef>
                <a:spcPts val="1000"/>
              </a:spcBef>
              <a:spcAft>
                <a:spcPts val="1000"/>
              </a:spcAft>
              <a:buNone/>
            </a:pPr>
            <a:r>
              <a:t/>
            </a:r>
            <a:endParaRPr sz="2400">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311700" y="230142"/>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Wikipedia is the 10th most popular website worldwide</a:t>
            </a:r>
            <a:endParaRPr sz="3600"/>
          </a:p>
        </p:txBody>
      </p:sp>
      <p:pic>
        <p:nvPicPr>
          <p:cNvPr id="82" name="Google Shape;82;p18"/>
          <p:cNvPicPr preferRelativeResize="0"/>
          <p:nvPr/>
        </p:nvPicPr>
        <p:blipFill>
          <a:blip r:embed="rId3">
            <a:alphaModFix/>
          </a:blip>
          <a:stretch>
            <a:fillRect/>
          </a:stretch>
        </p:blipFill>
        <p:spPr>
          <a:xfrm>
            <a:off x="152400" y="1588242"/>
            <a:ext cx="8839199" cy="5047858"/>
          </a:xfrm>
          <a:prstGeom prst="rect">
            <a:avLst/>
          </a:prstGeom>
          <a:noFill/>
          <a:ln>
            <a:noFill/>
          </a:ln>
        </p:spPr>
      </p:pic>
      <p:sp>
        <p:nvSpPr>
          <p:cNvPr id="83" name="Google Shape;83;p18"/>
          <p:cNvSpPr/>
          <p:nvPr/>
        </p:nvSpPr>
        <p:spPr>
          <a:xfrm>
            <a:off x="86850" y="5069325"/>
            <a:ext cx="8970300" cy="363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English Language Wikipedia</a:t>
            </a:r>
            <a:endParaRPr/>
          </a:p>
        </p:txBody>
      </p:sp>
      <p:sp>
        <p:nvSpPr>
          <p:cNvPr id="89" name="Google Shape;89;p19"/>
          <p:cNvSpPr txBox="1"/>
          <p:nvPr>
            <p:ph idx="1" type="body"/>
          </p:nvPr>
        </p:nvSpPr>
        <p:spPr>
          <a:xfrm>
            <a:off x="311700" y="1160633"/>
            <a:ext cx="8520600" cy="5104500"/>
          </a:xfrm>
          <a:prstGeom prst="rect">
            <a:avLst/>
          </a:prstGeom>
        </p:spPr>
        <p:txBody>
          <a:bodyPr anchorCtr="0" anchor="t" bIns="91425" lIns="91425" spcFirstLastPara="1" rIns="91425" wrap="square" tIns="91425">
            <a:noAutofit/>
          </a:bodyPr>
          <a:lstStyle/>
          <a:p>
            <a:pPr indent="-438150" lvl="0" marL="457200" rtl="0" algn="l">
              <a:lnSpc>
                <a:spcPct val="100000"/>
              </a:lnSpc>
              <a:spcBef>
                <a:spcPts val="0"/>
              </a:spcBef>
              <a:spcAft>
                <a:spcPts val="0"/>
              </a:spcAft>
              <a:buSzPts val="3300"/>
              <a:buFont typeface="Ubuntu"/>
              <a:buChar char="●"/>
            </a:pPr>
            <a:r>
              <a:rPr b="1" lang="en" sz="3300">
                <a:latin typeface="Ubuntu"/>
                <a:ea typeface="Ubuntu"/>
                <a:cs typeface="Ubuntu"/>
                <a:sym typeface="Ubuntu"/>
              </a:rPr>
              <a:t>5,956,284</a:t>
            </a:r>
            <a:r>
              <a:rPr lang="en" sz="3300">
                <a:latin typeface="Ubuntu"/>
                <a:ea typeface="Ubuntu"/>
                <a:cs typeface="Ubuntu"/>
                <a:sym typeface="Ubuntu"/>
              </a:rPr>
              <a:t> articles</a:t>
            </a:r>
            <a:endParaRPr sz="3300">
              <a:latin typeface="Ubuntu"/>
              <a:ea typeface="Ubuntu"/>
              <a:cs typeface="Ubuntu"/>
              <a:sym typeface="Ubuntu"/>
            </a:endParaRPr>
          </a:p>
          <a:p>
            <a:pPr indent="-438150" lvl="0" marL="457200" rtl="0" algn="l">
              <a:lnSpc>
                <a:spcPct val="100000"/>
              </a:lnSpc>
              <a:spcBef>
                <a:spcPts val="1000"/>
              </a:spcBef>
              <a:spcAft>
                <a:spcPts val="0"/>
              </a:spcAft>
              <a:buSzPts val="3300"/>
              <a:buFont typeface="Ubuntu"/>
              <a:buChar char="●"/>
            </a:pPr>
            <a:r>
              <a:rPr b="1" lang="en" sz="3300">
                <a:latin typeface="Ubuntu"/>
                <a:ea typeface="Ubuntu"/>
                <a:cs typeface="Ubuntu"/>
                <a:sym typeface="Ubuntu"/>
              </a:rPr>
              <a:t>~588</a:t>
            </a:r>
            <a:r>
              <a:rPr lang="en" sz="3300">
                <a:latin typeface="Ubuntu"/>
                <a:ea typeface="Ubuntu"/>
                <a:cs typeface="Ubuntu"/>
                <a:sym typeface="Ubuntu"/>
              </a:rPr>
              <a:t> new articles per day</a:t>
            </a:r>
            <a:endParaRPr sz="3300">
              <a:latin typeface="Ubuntu"/>
              <a:ea typeface="Ubuntu"/>
              <a:cs typeface="Ubuntu"/>
              <a:sym typeface="Ubuntu"/>
            </a:endParaRPr>
          </a:p>
          <a:p>
            <a:pPr indent="-438150" lvl="0" marL="457200" rtl="0" algn="l">
              <a:lnSpc>
                <a:spcPct val="100000"/>
              </a:lnSpc>
              <a:spcBef>
                <a:spcPts val="1000"/>
              </a:spcBef>
              <a:spcAft>
                <a:spcPts val="0"/>
              </a:spcAft>
              <a:buSzPts val="3300"/>
              <a:buFont typeface="Ubuntu"/>
              <a:buChar char="●"/>
            </a:pPr>
            <a:r>
              <a:rPr b="1" lang="en" sz="3300">
                <a:latin typeface="Ubuntu"/>
                <a:ea typeface="Ubuntu"/>
                <a:cs typeface="Ubuntu"/>
                <a:sym typeface="Ubuntu"/>
              </a:rPr>
              <a:t>1.8</a:t>
            </a:r>
            <a:r>
              <a:rPr lang="en" sz="3300">
                <a:latin typeface="Ubuntu"/>
                <a:ea typeface="Ubuntu"/>
                <a:cs typeface="Ubuntu"/>
                <a:sym typeface="Ubuntu"/>
              </a:rPr>
              <a:t> edits per second</a:t>
            </a:r>
            <a:endParaRPr sz="3300">
              <a:latin typeface="Ubuntu"/>
              <a:ea typeface="Ubuntu"/>
              <a:cs typeface="Ubuntu"/>
              <a:sym typeface="Ubuntu"/>
            </a:endParaRPr>
          </a:p>
          <a:p>
            <a:pPr indent="-438150" lvl="0" marL="457200" rtl="0" algn="l">
              <a:lnSpc>
                <a:spcPct val="100000"/>
              </a:lnSpc>
              <a:spcBef>
                <a:spcPts val="1000"/>
              </a:spcBef>
              <a:spcAft>
                <a:spcPts val="0"/>
              </a:spcAft>
              <a:buSzPts val="3300"/>
              <a:buFont typeface="Ubuntu"/>
              <a:buChar char="●"/>
            </a:pPr>
            <a:r>
              <a:rPr b="1" lang="en" sz="3300">
                <a:latin typeface="Ubuntu"/>
                <a:ea typeface="Ubuntu"/>
                <a:cs typeface="Ubuntu"/>
                <a:sym typeface="Ubuntu"/>
              </a:rPr>
              <a:t>37,432,943</a:t>
            </a:r>
            <a:r>
              <a:rPr lang="en" sz="3300">
                <a:latin typeface="Ubuntu"/>
                <a:ea typeface="Ubuntu"/>
                <a:cs typeface="Ubuntu"/>
                <a:sym typeface="Ubuntu"/>
              </a:rPr>
              <a:t> Users</a:t>
            </a:r>
            <a:endParaRPr sz="3300">
              <a:latin typeface="Ubuntu"/>
              <a:ea typeface="Ubuntu"/>
              <a:cs typeface="Ubuntu"/>
              <a:sym typeface="Ubuntu"/>
            </a:endParaRPr>
          </a:p>
          <a:p>
            <a:pPr indent="-438150" lvl="0" marL="457200" rtl="0" algn="l">
              <a:lnSpc>
                <a:spcPct val="100000"/>
              </a:lnSpc>
              <a:spcBef>
                <a:spcPts val="1000"/>
              </a:spcBef>
              <a:spcAft>
                <a:spcPts val="0"/>
              </a:spcAft>
              <a:buSzPts val="3300"/>
              <a:buFont typeface="Ubuntu"/>
              <a:buChar char="●"/>
            </a:pPr>
            <a:r>
              <a:rPr b="1" lang="en" sz="3300">
                <a:latin typeface="Ubuntu"/>
                <a:ea typeface="Ubuntu"/>
                <a:cs typeface="Ubuntu"/>
                <a:sym typeface="Ubuntu"/>
              </a:rPr>
              <a:t>133,222</a:t>
            </a:r>
            <a:r>
              <a:rPr lang="en" sz="3300">
                <a:latin typeface="Ubuntu"/>
                <a:ea typeface="Ubuntu"/>
                <a:cs typeface="Ubuntu"/>
                <a:sym typeface="Ubuntu"/>
              </a:rPr>
              <a:t> Users who have performed any action in the last 30 days</a:t>
            </a:r>
            <a:endParaRPr sz="3300">
              <a:latin typeface="Ubuntu"/>
              <a:ea typeface="Ubuntu"/>
              <a:cs typeface="Ubuntu"/>
              <a:sym typeface="Ubuntu"/>
            </a:endParaRPr>
          </a:p>
          <a:p>
            <a:pPr indent="-438150" lvl="0" marL="457200" rtl="0" algn="l">
              <a:lnSpc>
                <a:spcPct val="100000"/>
              </a:lnSpc>
              <a:spcBef>
                <a:spcPts val="1000"/>
              </a:spcBef>
              <a:spcAft>
                <a:spcPts val="1000"/>
              </a:spcAft>
              <a:buSzPts val="3300"/>
              <a:buFont typeface="Ubuntu"/>
              <a:buChar char="●"/>
            </a:pPr>
            <a:r>
              <a:rPr b="1" lang="en" sz="3300">
                <a:latin typeface="Ubuntu"/>
                <a:ea typeface="Ubuntu"/>
                <a:cs typeface="Ubuntu"/>
                <a:sym typeface="Ubuntu"/>
              </a:rPr>
              <a:t>1,154</a:t>
            </a:r>
            <a:r>
              <a:rPr lang="en" sz="3300">
                <a:latin typeface="Ubuntu"/>
                <a:ea typeface="Ubuntu"/>
                <a:cs typeface="Ubuntu"/>
                <a:sym typeface="Ubuntu"/>
              </a:rPr>
              <a:t> Administrators</a:t>
            </a:r>
            <a:endParaRPr sz="33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b="0" l="7148" r="4606" t="0"/>
          <a:stretch/>
        </p:blipFill>
        <p:spPr>
          <a:xfrm>
            <a:off x="1680438" y="152400"/>
            <a:ext cx="5783125" cy="655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Wikipedia has a </a:t>
            </a:r>
            <a:br>
              <a:rPr lang="en"/>
            </a:br>
            <a:r>
              <a:rPr lang="en"/>
              <a:t>Diversity Problem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